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76" r:id="rId2"/>
    <p:sldId id="825" r:id="rId3"/>
    <p:sldId id="832" r:id="rId4"/>
    <p:sldId id="833" r:id="rId5"/>
    <p:sldId id="811" r:id="rId6"/>
    <p:sldId id="821" r:id="rId7"/>
    <p:sldId id="826" r:id="rId8"/>
    <p:sldId id="824" r:id="rId9"/>
    <p:sldId id="823" r:id="rId10"/>
    <p:sldId id="813" r:id="rId11"/>
    <p:sldId id="837" r:id="rId12"/>
    <p:sldId id="828" r:id="rId13"/>
    <p:sldId id="836" r:id="rId14"/>
    <p:sldId id="835" r:id="rId15"/>
    <p:sldId id="827" r:id="rId16"/>
    <p:sldId id="838" r:id="rId17"/>
    <p:sldId id="834" r:id="rId18"/>
    <p:sldId id="831"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80"/>
    <p:restoredTop sz="92917"/>
  </p:normalViewPr>
  <p:slideViewPr>
    <p:cSldViewPr snapToGrid="0" snapToObjects="1">
      <p:cViewPr varScale="1">
        <p:scale>
          <a:sx n="112" d="100"/>
          <a:sy n="112" d="100"/>
        </p:scale>
        <p:origin x="14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8B2E5B-C3F2-1548-8ACA-201E42345614}" type="datetimeFigureOut">
              <a:rPr lang="de-DE" smtClean="0"/>
              <a:t>28.04.19</a:t>
            </a:fld>
            <a:endParaRPr lang="de-DE"/>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E03FC5-0E00-574B-8E89-C8CAD8BBAD37}" type="slidenum">
              <a:rPr lang="de-DE" smtClean="0"/>
              <a:t>‹#›</a:t>
            </a:fld>
            <a:endParaRPr lang="de-DE"/>
          </a:p>
        </p:txBody>
      </p:sp>
    </p:spTree>
    <p:extLst>
      <p:ext uri="{BB962C8B-B14F-4D97-AF65-F5344CB8AC3E}">
        <p14:creationId xmlns:p14="http://schemas.microsoft.com/office/powerpoint/2010/main" val="2677908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biorxiv.org/content/10.1101/271510v1.ful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check if you put all your 2017 lab meeting presentations on the </a:t>
            </a:r>
            <a:r>
              <a:rPr lang="en-US" sz="1200" b="1" i="0" kern="1200" dirty="0" err="1">
                <a:solidFill>
                  <a:schemeClr val="tx1"/>
                </a:solidFill>
                <a:effectLst/>
                <a:latin typeface="+mn-lt"/>
                <a:ea typeface="+mn-ea"/>
                <a:cs typeface="+mn-cs"/>
              </a:rPr>
              <a:t>korbel</a:t>
            </a:r>
            <a:r>
              <a:rPr lang="en-US" sz="1200" b="1" i="0" kern="1200" dirty="0">
                <a:solidFill>
                  <a:schemeClr val="tx1"/>
                </a:solidFill>
                <a:effectLst/>
                <a:latin typeface="+mn-lt"/>
                <a:ea typeface="+mn-ea"/>
                <a:cs typeface="+mn-cs"/>
              </a:rPr>
              <a:t> drive under \shared\</a:t>
            </a:r>
            <a:r>
              <a:rPr lang="en-US" sz="1200" b="1" i="0" kern="1200" dirty="0" err="1">
                <a:solidFill>
                  <a:schemeClr val="tx1"/>
                </a:solidFill>
                <a:effectLst/>
                <a:latin typeface="+mn-lt"/>
                <a:ea typeface="+mn-ea"/>
                <a:cs typeface="+mn-cs"/>
              </a:rPr>
              <a:t>presentations_group</a:t>
            </a:r>
            <a:r>
              <a:rPr lang="en-US" sz="1200" b="1" i="0" kern="1200" dirty="0">
                <a:solidFill>
                  <a:schemeClr val="tx1"/>
                </a:solidFill>
                <a:effectLst/>
                <a:latin typeface="+mn-lt"/>
                <a:ea typeface="+mn-ea"/>
                <a:cs typeface="+mn-cs"/>
              </a:rPr>
              <a:t>\2016</a:t>
            </a:r>
            <a:endParaRPr lang="x-none" dirty="0"/>
          </a:p>
        </p:txBody>
      </p:sp>
      <p:sp>
        <p:nvSpPr>
          <p:cNvPr id="4" name="Slide Number Placeholder 3"/>
          <p:cNvSpPr>
            <a:spLocks noGrp="1"/>
          </p:cNvSpPr>
          <p:nvPr>
            <p:ph type="sldNum" sz="quarter" idx="10"/>
          </p:nvPr>
        </p:nvSpPr>
        <p:spPr/>
        <p:txBody>
          <a:bodyPr/>
          <a:lstStyle/>
          <a:p>
            <a:fld id="{F4007F39-7150-49C1-A74E-05B0E2FB1361}" type="slidenum">
              <a:rPr lang="x-none" smtClean="0"/>
              <a:t>1</a:t>
            </a:fld>
            <a:endParaRPr lang="x-none"/>
          </a:p>
        </p:txBody>
      </p:sp>
    </p:spTree>
    <p:extLst>
      <p:ext uri="{BB962C8B-B14F-4D97-AF65-F5344CB8AC3E}">
        <p14:creationId xmlns:p14="http://schemas.microsoft.com/office/powerpoint/2010/main" val="2132189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CBS : </a:t>
            </a:r>
            <a:r>
              <a:rPr lang="de-DE" dirty="0" err="1"/>
              <a:t>circular</a:t>
            </a:r>
            <a:r>
              <a:rPr lang="de-DE" dirty="0"/>
              <a:t> Binary Segmentation</a:t>
            </a:r>
          </a:p>
        </p:txBody>
      </p:sp>
      <p:sp>
        <p:nvSpPr>
          <p:cNvPr id="4" name="Slide Number Placeholder 3"/>
          <p:cNvSpPr>
            <a:spLocks noGrp="1"/>
          </p:cNvSpPr>
          <p:nvPr>
            <p:ph type="sldNum" sz="quarter" idx="5"/>
          </p:nvPr>
        </p:nvSpPr>
        <p:spPr/>
        <p:txBody>
          <a:bodyPr/>
          <a:lstStyle/>
          <a:p>
            <a:fld id="{9BE03FC5-0E00-574B-8E89-C8CAD8BBAD37}" type="slidenum">
              <a:rPr lang="de-DE" smtClean="0"/>
              <a:t>3</a:t>
            </a:fld>
            <a:endParaRPr lang="de-DE"/>
          </a:p>
        </p:txBody>
      </p:sp>
    </p:spTree>
    <p:extLst>
      <p:ext uri="{BB962C8B-B14F-4D97-AF65-F5344CB8AC3E}">
        <p14:creationId xmlns:p14="http://schemas.microsoft.com/office/powerpoint/2010/main" val="3383588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3) BWT-</a:t>
            </a:r>
            <a:r>
              <a:rPr lang="de-DE" dirty="0" err="1"/>
              <a:t>based</a:t>
            </a:r>
            <a:r>
              <a:rPr lang="de-DE" dirty="0"/>
              <a:t> </a:t>
            </a:r>
            <a:r>
              <a:rPr lang="de-DE" dirty="0" err="1"/>
              <a:t>methods</a:t>
            </a:r>
            <a:r>
              <a:rPr lang="de-DE" dirty="0"/>
              <a:t>: </a:t>
            </a:r>
            <a:r>
              <a:rPr lang="de-DE" dirty="0" err="1"/>
              <a:t>Among</a:t>
            </a:r>
            <a:r>
              <a:rPr lang="de-DE" dirty="0"/>
              <a:t> </a:t>
            </a:r>
            <a:r>
              <a:rPr lang="de-DE" dirty="0" err="1"/>
              <a:t>the</a:t>
            </a:r>
            <a:r>
              <a:rPr lang="de-DE" dirty="0"/>
              <a:t> </a:t>
            </a:r>
            <a:r>
              <a:rPr lang="de-DE" dirty="0" err="1"/>
              <a:t>most</a:t>
            </a:r>
            <a:r>
              <a:rPr lang="de-DE" dirty="0"/>
              <a:t> </a:t>
            </a:r>
            <a:r>
              <a:rPr lang="de-DE" dirty="0" err="1"/>
              <a:t>widely</a:t>
            </a:r>
            <a:r>
              <a:rPr lang="de-DE" dirty="0"/>
              <a:t> </a:t>
            </a:r>
            <a:r>
              <a:rPr lang="de-DE" dirty="0" err="1"/>
              <a:t>used</a:t>
            </a:r>
            <a:r>
              <a:rPr lang="de-DE" dirty="0"/>
              <a:t> </a:t>
            </a:r>
            <a:r>
              <a:rPr lang="de-DE" dirty="0" err="1"/>
              <a:t>software</a:t>
            </a:r>
            <a:r>
              <a:rPr lang="de-DE" dirty="0"/>
              <a:t> </a:t>
            </a:r>
            <a:r>
              <a:rPr lang="de-DE" dirty="0" err="1"/>
              <a:t>tools</a:t>
            </a:r>
            <a:r>
              <a:rPr lang="de-DE" dirty="0"/>
              <a:t> </a:t>
            </a:r>
            <a:r>
              <a:rPr lang="de-DE" dirty="0" err="1"/>
              <a:t>used</a:t>
            </a:r>
            <a:r>
              <a:rPr lang="de-DE" dirty="0"/>
              <a:t> </a:t>
            </a:r>
            <a:r>
              <a:rPr lang="de-DE" dirty="0" err="1"/>
              <a:t>for</a:t>
            </a:r>
            <a:r>
              <a:rPr lang="de-DE" dirty="0"/>
              <a:t> </a:t>
            </a:r>
            <a:r>
              <a:rPr lang="de-DE" dirty="0" err="1"/>
              <a:t>mapping</a:t>
            </a:r>
            <a:r>
              <a:rPr lang="de-DE" dirty="0"/>
              <a:t> </a:t>
            </a:r>
            <a:r>
              <a:rPr lang="de-DE" dirty="0" err="1"/>
              <a:t>short</a:t>
            </a:r>
            <a:r>
              <a:rPr lang="de-DE" dirty="0"/>
              <a:t> DNA </a:t>
            </a:r>
            <a:r>
              <a:rPr lang="de-DE" dirty="0" err="1"/>
              <a:t>reads</a:t>
            </a:r>
            <a:r>
              <a:rPr lang="de-DE" dirty="0"/>
              <a:t> </a:t>
            </a:r>
            <a:r>
              <a:rPr lang="de-DE" dirty="0" err="1"/>
              <a:t>to</a:t>
            </a:r>
            <a:r>
              <a:rPr lang="de-DE" dirty="0"/>
              <a:t> a </a:t>
            </a:r>
            <a:r>
              <a:rPr lang="de-DE" dirty="0" err="1"/>
              <a:t>reference</a:t>
            </a:r>
            <a:r>
              <a:rPr lang="de-DE" dirty="0"/>
              <a:t> </a:t>
            </a:r>
            <a:r>
              <a:rPr lang="de-DE" dirty="0" err="1"/>
              <a:t>genome</a:t>
            </a:r>
            <a:r>
              <a:rPr lang="de-DE" dirty="0"/>
              <a:t> </a:t>
            </a:r>
            <a:r>
              <a:rPr lang="de-DE" dirty="0" err="1"/>
              <a:t>are</a:t>
            </a:r>
            <a:r>
              <a:rPr lang="de-DE" dirty="0"/>
              <a:t> </a:t>
            </a:r>
            <a:r>
              <a:rPr lang="de-DE" dirty="0" err="1"/>
              <a:t>Bowtie</a:t>
            </a:r>
            <a:r>
              <a:rPr lang="de-DE" dirty="0"/>
              <a:t> </a:t>
            </a:r>
            <a:r>
              <a:rPr lang="de-DE" dirty="0" err="1"/>
              <a:t>and</a:t>
            </a:r>
            <a:r>
              <a:rPr lang="de-DE" dirty="0"/>
              <a:t> ist </a:t>
            </a:r>
            <a:r>
              <a:rPr lang="de-DE" dirty="0" err="1"/>
              <a:t>successor</a:t>
            </a:r>
            <a:r>
              <a:rPr lang="de-DE" dirty="0"/>
              <a:t> Bowtie2, </a:t>
            </a:r>
            <a:r>
              <a:rPr lang="de-DE" dirty="0" err="1"/>
              <a:t>as</a:t>
            </a:r>
            <a:r>
              <a:rPr lang="de-DE" dirty="0"/>
              <a:t> </a:t>
            </a:r>
            <a:r>
              <a:rPr lang="de-DE" dirty="0" err="1"/>
              <a:t>well</a:t>
            </a:r>
            <a:r>
              <a:rPr lang="de-DE" dirty="0"/>
              <a:t> </a:t>
            </a:r>
            <a:r>
              <a:rPr lang="de-DE" dirty="0" err="1"/>
              <a:t>as</a:t>
            </a:r>
            <a:r>
              <a:rPr lang="de-DE" dirty="0"/>
              <a:t> BWA </a:t>
            </a:r>
            <a:r>
              <a:rPr lang="de-DE" dirty="0" err="1"/>
              <a:t>and</a:t>
            </a:r>
            <a:r>
              <a:rPr lang="de-DE" dirty="0"/>
              <a:t> BWA-SW. At </a:t>
            </a:r>
            <a:r>
              <a:rPr lang="de-DE" dirty="0" err="1"/>
              <a:t>the</a:t>
            </a:r>
            <a:r>
              <a:rPr lang="de-DE" dirty="0"/>
              <a:t> </a:t>
            </a:r>
            <a:r>
              <a:rPr lang="de-DE" dirty="0" err="1"/>
              <a:t>core</a:t>
            </a:r>
            <a:r>
              <a:rPr lang="de-DE" dirty="0"/>
              <a:t> </a:t>
            </a:r>
            <a:r>
              <a:rPr lang="de-DE" dirty="0" err="1"/>
              <a:t>of</a:t>
            </a:r>
            <a:r>
              <a:rPr lang="de-DE" dirty="0"/>
              <a:t> all </a:t>
            </a:r>
            <a:r>
              <a:rPr lang="de-DE" dirty="0" err="1"/>
              <a:t>of</a:t>
            </a:r>
            <a:r>
              <a:rPr lang="de-DE" dirty="0"/>
              <a:t> </a:t>
            </a:r>
            <a:r>
              <a:rPr lang="de-DE" dirty="0" err="1"/>
              <a:t>these</a:t>
            </a:r>
            <a:r>
              <a:rPr lang="de-DE" dirty="0"/>
              <a:t> </a:t>
            </a:r>
            <a:r>
              <a:rPr lang="de-DE" dirty="0" err="1"/>
              <a:t>programs</a:t>
            </a:r>
            <a:r>
              <a:rPr lang="de-DE" dirty="0"/>
              <a:t> lies </a:t>
            </a:r>
            <a:r>
              <a:rPr lang="de-DE" dirty="0" err="1"/>
              <a:t>the</a:t>
            </a:r>
            <a:r>
              <a:rPr lang="de-DE" dirty="0"/>
              <a:t> FM-index, </a:t>
            </a:r>
            <a:r>
              <a:rPr lang="de-DE" dirty="0" err="1"/>
              <a:t>which</a:t>
            </a:r>
            <a:r>
              <a:rPr lang="de-DE" dirty="0"/>
              <a:t> </a:t>
            </a:r>
            <a:r>
              <a:rPr lang="de-DE" dirty="0" err="1"/>
              <a:t>allows</a:t>
            </a:r>
            <a:r>
              <a:rPr lang="de-DE" dirty="0"/>
              <a:t> </a:t>
            </a:r>
            <a:r>
              <a:rPr lang="de-DE" dirty="0" err="1"/>
              <a:t>them</a:t>
            </a:r>
            <a:r>
              <a:rPr lang="de-DE" dirty="0"/>
              <a:t> </a:t>
            </a:r>
            <a:r>
              <a:rPr lang="de-DE" dirty="0" err="1"/>
              <a:t>to</a:t>
            </a:r>
            <a:r>
              <a:rPr lang="de-DE" dirty="0"/>
              <a:t> </a:t>
            </a:r>
            <a:r>
              <a:rPr lang="de-DE" dirty="0" err="1"/>
              <a:t>use</a:t>
            </a:r>
            <a:r>
              <a:rPr lang="de-DE" dirty="0"/>
              <a:t> </a:t>
            </a:r>
            <a:r>
              <a:rPr lang="de-DE" dirty="0" err="1"/>
              <a:t>the</a:t>
            </a:r>
            <a:r>
              <a:rPr lang="de-DE" dirty="0"/>
              <a:t> </a:t>
            </a:r>
            <a:r>
              <a:rPr lang="de-DE" dirty="0" err="1"/>
              <a:t>Burrows</a:t>
            </a:r>
            <a:r>
              <a:rPr lang="de-DE" dirty="0"/>
              <a:t>-Wheeler </a:t>
            </a:r>
            <a:r>
              <a:rPr lang="de-DE" dirty="0" err="1"/>
              <a:t>transform</a:t>
            </a:r>
            <a:r>
              <a:rPr lang="de-DE" dirty="0"/>
              <a:t> (BWT) </a:t>
            </a:r>
            <a:r>
              <a:rPr lang="de-DE" dirty="0" err="1"/>
              <a:t>as</a:t>
            </a:r>
            <a:r>
              <a:rPr lang="de-DE" dirty="0"/>
              <a:t> a </a:t>
            </a:r>
            <a:r>
              <a:rPr lang="de-DE" dirty="0" err="1"/>
              <a:t>suffix</a:t>
            </a:r>
            <a:r>
              <a:rPr lang="de-DE" dirty="0"/>
              <a:t> array-like </a:t>
            </a:r>
            <a:r>
              <a:rPr lang="de-DE" dirty="0" err="1"/>
              <a:t>index</a:t>
            </a:r>
            <a:r>
              <a:rPr lang="de-DE" dirty="0"/>
              <a:t> </a:t>
            </a:r>
            <a:r>
              <a:rPr lang="de-DE" dirty="0" err="1"/>
              <a:t>structure</a:t>
            </a:r>
            <a:r>
              <a:rPr lang="de-DE" dirty="0"/>
              <a:t>. </a:t>
            </a:r>
            <a:r>
              <a:rPr lang="de-DE" dirty="0" err="1"/>
              <a:t>Simply</a:t>
            </a:r>
            <a:r>
              <a:rPr lang="de-DE" dirty="0"/>
              <a:t> </a:t>
            </a:r>
            <a:r>
              <a:rPr lang="de-DE" dirty="0" err="1"/>
              <a:t>speakingm</a:t>
            </a:r>
            <a:r>
              <a:rPr lang="de-DE" dirty="0"/>
              <a:t> </a:t>
            </a:r>
            <a:r>
              <a:rPr lang="de-DE" dirty="0" err="1"/>
              <a:t>the</a:t>
            </a:r>
            <a:r>
              <a:rPr lang="de-DE" dirty="0"/>
              <a:t> FM </a:t>
            </a:r>
            <a:r>
              <a:rPr lang="de-DE" dirty="0" err="1"/>
              <a:t>index</a:t>
            </a:r>
            <a:r>
              <a:rPr lang="de-DE" dirty="0"/>
              <a:t> </a:t>
            </a:r>
            <a:r>
              <a:rPr lang="de-DE" dirty="0" err="1"/>
              <a:t>augments</a:t>
            </a:r>
            <a:r>
              <a:rPr lang="de-DE" dirty="0"/>
              <a:t> </a:t>
            </a:r>
            <a:r>
              <a:rPr lang="de-DE" dirty="0" err="1"/>
              <a:t>the</a:t>
            </a:r>
            <a:r>
              <a:rPr lang="de-DE" dirty="0"/>
              <a:t> </a:t>
            </a:r>
            <a:r>
              <a:rPr lang="de-DE" dirty="0" err="1"/>
              <a:t>space-efficient</a:t>
            </a:r>
            <a:r>
              <a:rPr lang="de-DE" dirty="0"/>
              <a:t> BWT </a:t>
            </a:r>
            <a:r>
              <a:rPr lang="de-DE" dirty="0" err="1"/>
              <a:t>with</a:t>
            </a:r>
            <a:r>
              <a:rPr lang="de-DE" dirty="0"/>
              <a:t> additional </a:t>
            </a:r>
            <a:r>
              <a:rPr lang="de-DE" dirty="0" err="1"/>
              <a:t>data</a:t>
            </a:r>
            <a:r>
              <a:rPr lang="de-DE" dirty="0"/>
              <a:t> </a:t>
            </a:r>
            <a:r>
              <a:rPr lang="de-DE" dirty="0" err="1"/>
              <a:t>that</a:t>
            </a:r>
            <a:r>
              <a:rPr lang="de-DE" dirty="0"/>
              <a:t> </a:t>
            </a:r>
            <a:r>
              <a:rPr lang="de-DE" dirty="0" err="1"/>
              <a:t>permits</a:t>
            </a:r>
            <a:r>
              <a:rPr lang="de-DE" dirty="0"/>
              <a:t> </a:t>
            </a:r>
            <a:r>
              <a:rPr lang="de-DE" dirty="0" err="1"/>
              <a:t>very</a:t>
            </a:r>
            <a:r>
              <a:rPr lang="de-DE" dirty="0"/>
              <a:t> fast </a:t>
            </a:r>
            <a:r>
              <a:rPr lang="de-DE" dirty="0" err="1"/>
              <a:t>exact</a:t>
            </a:r>
            <a:r>
              <a:rPr lang="de-DE" dirty="0"/>
              <a:t> </a:t>
            </a:r>
            <a:r>
              <a:rPr lang="de-DE" dirty="0" err="1"/>
              <a:t>string</a:t>
            </a:r>
            <a:r>
              <a:rPr lang="de-DE" dirty="0"/>
              <a:t> </a:t>
            </a:r>
            <a:r>
              <a:rPr lang="de-DE" dirty="0" err="1"/>
              <a:t>matching</a:t>
            </a:r>
            <a:r>
              <a:rPr lang="de-DE" dirty="0"/>
              <a:t>. </a:t>
            </a:r>
          </a:p>
          <a:p>
            <a:endParaRPr lang="de-DE" dirty="0"/>
          </a:p>
          <a:p>
            <a:r>
              <a:rPr lang="de-DE" dirty="0"/>
              <a:t>The </a:t>
            </a:r>
            <a:r>
              <a:rPr lang="de-DE" dirty="0" err="1"/>
              <a:t>first</a:t>
            </a:r>
            <a:r>
              <a:rPr lang="de-DE" dirty="0"/>
              <a:t> </a:t>
            </a:r>
            <a:r>
              <a:rPr lang="de-DE" dirty="0" err="1"/>
              <a:t>and</a:t>
            </a:r>
            <a:r>
              <a:rPr lang="de-DE" dirty="0"/>
              <a:t> </a:t>
            </a:r>
            <a:r>
              <a:rPr lang="de-DE" dirty="0" err="1"/>
              <a:t>most</a:t>
            </a:r>
            <a:r>
              <a:rPr lang="de-DE" dirty="0"/>
              <a:t> </a:t>
            </a:r>
            <a:r>
              <a:rPr lang="de-DE" dirty="0" err="1"/>
              <a:t>obvious</a:t>
            </a:r>
            <a:r>
              <a:rPr lang="de-DE" dirty="0"/>
              <a:t> </a:t>
            </a:r>
            <a:r>
              <a:rPr lang="de-DE" dirty="0" err="1"/>
              <a:t>criterion</a:t>
            </a:r>
            <a:r>
              <a:rPr lang="de-DE" dirty="0"/>
              <a:t> </a:t>
            </a:r>
            <a:r>
              <a:rPr lang="de-DE" dirty="0" err="1"/>
              <a:t>for</a:t>
            </a:r>
            <a:r>
              <a:rPr lang="de-DE" dirty="0"/>
              <a:t> </a:t>
            </a:r>
            <a:r>
              <a:rPr lang="de-DE" dirty="0" err="1"/>
              <a:t>the</a:t>
            </a:r>
            <a:r>
              <a:rPr lang="de-DE" dirty="0"/>
              <a:t> </a:t>
            </a:r>
            <a:r>
              <a:rPr lang="de-DE" dirty="0" err="1"/>
              <a:t>practical</a:t>
            </a:r>
            <a:r>
              <a:rPr lang="de-DE" dirty="0"/>
              <a:t> </a:t>
            </a:r>
            <a:r>
              <a:rPr lang="de-DE" dirty="0" err="1"/>
              <a:t>utility</a:t>
            </a:r>
            <a:r>
              <a:rPr lang="de-DE" dirty="0"/>
              <a:t> </a:t>
            </a:r>
            <a:r>
              <a:rPr lang="de-DE" dirty="0" err="1"/>
              <a:t>of</a:t>
            </a:r>
            <a:r>
              <a:rPr lang="de-DE" dirty="0"/>
              <a:t> a </a:t>
            </a:r>
            <a:r>
              <a:rPr lang="de-DE" dirty="0" err="1"/>
              <a:t>read</a:t>
            </a:r>
            <a:r>
              <a:rPr lang="de-DE" dirty="0"/>
              <a:t> </a:t>
            </a:r>
            <a:r>
              <a:rPr lang="de-DE" dirty="0" err="1"/>
              <a:t>mapper</a:t>
            </a:r>
            <a:r>
              <a:rPr lang="de-DE" dirty="0"/>
              <a:t> </a:t>
            </a:r>
            <a:r>
              <a:rPr lang="de-DE" dirty="0" err="1"/>
              <a:t>is</a:t>
            </a:r>
            <a:r>
              <a:rPr lang="de-DE" dirty="0"/>
              <a:t> ist </a:t>
            </a:r>
            <a:r>
              <a:rPr lang="de-DE" dirty="0" err="1"/>
              <a:t>efficiency</a:t>
            </a:r>
            <a:r>
              <a:rPr lang="de-DE" dirty="0"/>
              <a:t>, </a:t>
            </a:r>
            <a:r>
              <a:rPr lang="de-DE" dirty="0" err="1"/>
              <a:t>both</a:t>
            </a:r>
            <a:r>
              <a:rPr lang="de-DE" dirty="0"/>
              <a:t> in time </a:t>
            </a:r>
            <a:r>
              <a:rPr lang="de-DE" dirty="0" err="1"/>
              <a:t>and</a:t>
            </a:r>
            <a:r>
              <a:rPr lang="de-DE" dirty="0"/>
              <a:t> </a:t>
            </a:r>
            <a:r>
              <a:rPr lang="de-DE" dirty="0" err="1"/>
              <a:t>space</a:t>
            </a:r>
            <a:r>
              <a:rPr lang="de-DE" dirty="0"/>
              <a:t>. </a:t>
            </a:r>
            <a:r>
              <a:rPr lang="de-DE" dirty="0" err="1"/>
              <a:t>For</a:t>
            </a:r>
            <a:r>
              <a:rPr lang="de-DE" dirty="0"/>
              <a:t> </a:t>
            </a:r>
            <a:r>
              <a:rPr lang="de-DE" dirty="0" err="1"/>
              <a:t>these</a:t>
            </a:r>
            <a:r>
              <a:rPr lang="de-DE" dirty="0"/>
              <a:t> </a:t>
            </a:r>
            <a:r>
              <a:rPr lang="de-DE" dirty="0" err="1"/>
              <a:t>very</a:t>
            </a:r>
            <a:r>
              <a:rPr lang="de-DE" dirty="0"/>
              <a:t> large </a:t>
            </a:r>
            <a:r>
              <a:rPr lang="de-DE" dirty="0" err="1"/>
              <a:t>data</a:t>
            </a:r>
            <a:r>
              <a:rPr lang="de-DE" dirty="0"/>
              <a:t> </a:t>
            </a:r>
            <a:r>
              <a:rPr lang="de-DE" dirty="0" err="1"/>
              <a:t>sets</a:t>
            </a:r>
            <a:r>
              <a:rPr lang="de-DE" dirty="0"/>
              <a:t>, </a:t>
            </a:r>
            <a:r>
              <a:rPr lang="de-DE" dirty="0" err="1"/>
              <a:t>even</a:t>
            </a:r>
            <a:r>
              <a:rPr lang="de-DE" dirty="0"/>
              <a:t> </a:t>
            </a:r>
            <a:r>
              <a:rPr lang="de-DE" dirty="0" err="1"/>
              <a:t>constant</a:t>
            </a:r>
            <a:r>
              <a:rPr lang="de-DE" dirty="0"/>
              <a:t> </a:t>
            </a:r>
            <a:r>
              <a:rPr lang="de-DE" dirty="0" err="1"/>
              <a:t>factors</a:t>
            </a:r>
            <a:r>
              <a:rPr lang="de-DE" dirty="0"/>
              <a:t> matter, </a:t>
            </a:r>
            <a:r>
              <a:rPr lang="de-DE" dirty="0" err="1"/>
              <a:t>and</a:t>
            </a:r>
            <a:r>
              <a:rPr lang="de-DE" dirty="0"/>
              <a:t> an </a:t>
            </a:r>
            <a:r>
              <a:rPr lang="de-DE" dirty="0" err="1"/>
              <a:t>algorithm</a:t>
            </a:r>
            <a:r>
              <a:rPr lang="de-DE" dirty="0"/>
              <a:t> </a:t>
            </a:r>
            <a:r>
              <a:rPr lang="de-DE" dirty="0" err="1"/>
              <a:t>that</a:t>
            </a:r>
            <a:r>
              <a:rPr lang="de-DE" dirty="0"/>
              <a:t> </a:t>
            </a:r>
            <a:r>
              <a:rPr lang="de-DE" dirty="0" err="1"/>
              <a:t>runs</a:t>
            </a:r>
            <a:r>
              <a:rPr lang="de-DE" dirty="0"/>
              <a:t> </a:t>
            </a:r>
            <a:r>
              <a:rPr lang="de-DE" dirty="0" err="1"/>
              <a:t>twice</a:t>
            </a:r>
            <a:r>
              <a:rPr lang="de-DE" dirty="0"/>
              <a:t> </a:t>
            </a:r>
            <a:r>
              <a:rPr lang="de-DE" dirty="0" err="1"/>
              <a:t>as</a:t>
            </a:r>
            <a:r>
              <a:rPr lang="de-DE" dirty="0"/>
              <a:t> fast </a:t>
            </a:r>
            <a:r>
              <a:rPr lang="de-DE" dirty="0" err="1"/>
              <a:t>can</a:t>
            </a:r>
            <a:r>
              <a:rPr lang="de-DE" dirty="0"/>
              <a:t> save </a:t>
            </a:r>
            <a:r>
              <a:rPr lang="de-DE" dirty="0" err="1"/>
              <a:t>literally</a:t>
            </a:r>
            <a:r>
              <a:rPr lang="de-DE" dirty="0"/>
              <a:t> </a:t>
            </a:r>
            <a:r>
              <a:rPr lang="de-DE" dirty="0" err="1"/>
              <a:t>years</a:t>
            </a:r>
            <a:r>
              <a:rPr lang="de-DE" dirty="0"/>
              <a:t> </a:t>
            </a:r>
            <a:r>
              <a:rPr lang="de-DE" dirty="0" err="1"/>
              <a:t>of</a:t>
            </a:r>
            <a:r>
              <a:rPr lang="de-DE" dirty="0"/>
              <a:t> CPU time. Space </a:t>
            </a:r>
            <a:r>
              <a:rPr lang="de-DE" dirty="0" err="1"/>
              <a:t>matters</a:t>
            </a:r>
            <a:r>
              <a:rPr lang="de-DE" dirty="0"/>
              <a:t> </a:t>
            </a:r>
            <a:r>
              <a:rPr lang="de-DE" dirty="0" err="1"/>
              <a:t>as</a:t>
            </a:r>
            <a:r>
              <a:rPr lang="de-DE" dirty="0"/>
              <a:t> </a:t>
            </a:r>
            <a:r>
              <a:rPr lang="de-DE" dirty="0" err="1"/>
              <a:t>well</a:t>
            </a:r>
            <a:r>
              <a:rPr lang="de-DE" dirty="0"/>
              <a:t>, in </a:t>
            </a:r>
            <a:r>
              <a:rPr lang="de-DE" dirty="0" err="1"/>
              <a:t>part</a:t>
            </a:r>
            <a:r>
              <a:rPr lang="de-DE" dirty="0"/>
              <a:t> </a:t>
            </a:r>
            <a:r>
              <a:rPr lang="de-DE" dirty="0" err="1"/>
              <a:t>because</a:t>
            </a:r>
            <a:r>
              <a:rPr lang="de-DE" dirty="0"/>
              <a:t> </a:t>
            </a:r>
            <a:r>
              <a:rPr lang="de-DE" dirty="0" err="1"/>
              <a:t>the</a:t>
            </a:r>
            <a:r>
              <a:rPr lang="de-DE" dirty="0"/>
              <a:t> </a:t>
            </a:r>
            <a:r>
              <a:rPr lang="de-DE" dirty="0" err="1"/>
              <a:t>most</a:t>
            </a:r>
            <a:r>
              <a:rPr lang="de-DE" dirty="0"/>
              <a:t> </a:t>
            </a:r>
            <a:r>
              <a:rPr lang="de-DE" dirty="0" err="1"/>
              <a:t>common</a:t>
            </a:r>
            <a:r>
              <a:rPr lang="de-DE" dirty="0"/>
              <a:t> </a:t>
            </a:r>
            <a:r>
              <a:rPr lang="de-DE" dirty="0" err="1"/>
              <a:t>text</a:t>
            </a:r>
            <a:r>
              <a:rPr lang="de-DE" dirty="0"/>
              <a:t>, </a:t>
            </a:r>
            <a:r>
              <a:rPr lang="de-DE" dirty="0" err="1"/>
              <a:t>the</a:t>
            </a:r>
            <a:r>
              <a:rPr lang="de-DE" dirty="0"/>
              <a:t> human </a:t>
            </a:r>
            <a:r>
              <a:rPr lang="de-DE" dirty="0" err="1"/>
              <a:t>genome</a:t>
            </a:r>
            <a:r>
              <a:rPr lang="de-DE" dirty="0"/>
              <a:t> </a:t>
            </a:r>
            <a:r>
              <a:rPr lang="de-DE" dirty="0" err="1"/>
              <a:t>is</a:t>
            </a:r>
            <a:r>
              <a:rPr lang="de-DE" dirty="0"/>
              <a:t> 3 </a:t>
            </a:r>
            <a:r>
              <a:rPr lang="de-DE" dirty="0" err="1"/>
              <a:t>billion</a:t>
            </a:r>
            <a:r>
              <a:rPr lang="de-DE" dirty="0"/>
              <a:t> </a:t>
            </a:r>
            <a:r>
              <a:rPr lang="de-DE" dirty="0" err="1"/>
              <a:t>bases</a:t>
            </a:r>
            <a:r>
              <a:rPr lang="de-DE" dirty="0"/>
              <a:t> </a:t>
            </a:r>
            <a:r>
              <a:rPr lang="de-DE" dirty="0" err="1"/>
              <a:t>long</a:t>
            </a:r>
            <a:r>
              <a:rPr lang="de-DE" dirty="0"/>
              <a:t>. An </a:t>
            </a:r>
            <a:r>
              <a:rPr lang="de-DE" dirty="0" err="1"/>
              <a:t>index</a:t>
            </a:r>
            <a:r>
              <a:rPr lang="de-DE" dirty="0"/>
              <a:t> </a:t>
            </a:r>
            <a:r>
              <a:rPr lang="de-DE" dirty="0" err="1"/>
              <a:t>that</a:t>
            </a:r>
            <a:r>
              <a:rPr lang="de-DE" dirty="0"/>
              <a:t> </a:t>
            </a:r>
            <a:r>
              <a:rPr lang="de-DE" dirty="0" err="1"/>
              <a:t>fails</a:t>
            </a:r>
            <a:r>
              <a:rPr lang="de-DE" dirty="0"/>
              <a:t> </a:t>
            </a:r>
            <a:r>
              <a:rPr lang="de-DE" dirty="0" err="1"/>
              <a:t>to</a:t>
            </a:r>
            <a:r>
              <a:rPr lang="de-DE" dirty="0"/>
              <a:t> </a:t>
            </a:r>
            <a:r>
              <a:rPr lang="de-DE" dirty="0" err="1"/>
              <a:t>represent</a:t>
            </a:r>
            <a:r>
              <a:rPr lang="de-DE" dirty="0"/>
              <a:t> </a:t>
            </a:r>
            <a:r>
              <a:rPr lang="de-DE" dirty="0" err="1"/>
              <a:t>the</a:t>
            </a:r>
            <a:r>
              <a:rPr lang="de-DE" dirty="0"/>
              <a:t> </a:t>
            </a:r>
            <a:r>
              <a:rPr lang="de-DE" dirty="0" err="1"/>
              <a:t>text</a:t>
            </a:r>
            <a:r>
              <a:rPr lang="de-DE" dirty="0"/>
              <a:t> </a:t>
            </a:r>
            <a:r>
              <a:rPr lang="de-DE" dirty="0" err="1"/>
              <a:t>efficiently</a:t>
            </a:r>
            <a:r>
              <a:rPr lang="de-DE" dirty="0"/>
              <a:t> </a:t>
            </a:r>
            <a:r>
              <a:rPr lang="de-DE" dirty="0" err="1"/>
              <a:t>may</a:t>
            </a:r>
            <a:r>
              <a:rPr lang="de-DE" dirty="0"/>
              <a:t> </a:t>
            </a:r>
            <a:r>
              <a:rPr lang="de-DE" dirty="0" err="1"/>
              <a:t>require</a:t>
            </a:r>
            <a:r>
              <a:rPr lang="de-DE" dirty="0"/>
              <a:t> </a:t>
            </a:r>
            <a:r>
              <a:rPr lang="de-DE" dirty="0" err="1"/>
              <a:t>tens</a:t>
            </a:r>
            <a:r>
              <a:rPr lang="de-DE" dirty="0"/>
              <a:t> </a:t>
            </a:r>
            <a:r>
              <a:rPr lang="de-DE" dirty="0" err="1"/>
              <a:t>of</a:t>
            </a:r>
            <a:r>
              <a:rPr lang="de-DE" dirty="0"/>
              <a:t> </a:t>
            </a:r>
            <a:r>
              <a:rPr lang="de-DE" dirty="0" err="1"/>
              <a:t>gigabytes</a:t>
            </a:r>
            <a:r>
              <a:rPr lang="de-DE" dirty="0"/>
              <a:t> </a:t>
            </a:r>
            <a:r>
              <a:rPr lang="de-DE" dirty="0" err="1"/>
              <a:t>of</a:t>
            </a:r>
            <a:r>
              <a:rPr lang="de-DE" dirty="0"/>
              <a:t> real </a:t>
            </a:r>
            <a:r>
              <a:rPr lang="de-DE" dirty="0" err="1"/>
              <a:t>memory</a:t>
            </a:r>
            <a:r>
              <a:rPr lang="de-DE" dirty="0"/>
              <a:t>, an </a:t>
            </a:r>
            <a:r>
              <a:rPr lang="de-DE" dirty="0" err="1"/>
              <a:t>amount</a:t>
            </a:r>
            <a:r>
              <a:rPr lang="de-DE" dirty="0"/>
              <a:t> </a:t>
            </a:r>
            <a:r>
              <a:rPr lang="de-DE" dirty="0" err="1"/>
              <a:t>that</a:t>
            </a:r>
            <a:r>
              <a:rPr lang="de-DE" dirty="0"/>
              <a:t> </a:t>
            </a:r>
            <a:r>
              <a:rPr lang="de-DE" dirty="0" err="1"/>
              <a:t>exceeds</a:t>
            </a:r>
            <a:r>
              <a:rPr lang="de-DE" dirty="0"/>
              <a:t> </a:t>
            </a:r>
            <a:r>
              <a:rPr lang="de-DE" dirty="0" err="1"/>
              <a:t>the</a:t>
            </a:r>
            <a:r>
              <a:rPr lang="de-DE" dirty="0"/>
              <a:t> </a:t>
            </a:r>
            <a:r>
              <a:rPr lang="de-DE" dirty="0" err="1"/>
              <a:t>standard</a:t>
            </a:r>
            <a:r>
              <a:rPr lang="de-DE" dirty="0"/>
              <a:t> </a:t>
            </a:r>
            <a:r>
              <a:rPr lang="de-DE" dirty="0" err="1"/>
              <a:t>memory</a:t>
            </a:r>
            <a:r>
              <a:rPr lang="de-DE" dirty="0"/>
              <a:t> </a:t>
            </a:r>
            <a:r>
              <a:rPr lang="de-DE" dirty="0" err="1"/>
              <a:t>available</a:t>
            </a:r>
            <a:r>
              <a:rPr lang="de-DE" dirty="0"/>
              <a:t> on </a:t>
            </a:r>
            <a:r>
              <a:rPr lang="de-DE" dirty="0" err="1"/>
              <a:t>most</a:t>
            </a:r>
            <a:r>
              <a:rPr lang="de-DE" dirty="0"/>
              <a:t> </a:t>
            </a:r>
            <a:r>
              <a:rPr lang="de-DE" dirty="0" err="1"/>
              <a:t>computig</a:t>
            </a:r>
            <a:r>
              <a:rPr lang="de-DE" dirty="0"/>
              <a:t> </a:t>
            </a:r>
            <a:r>
              <a:rPr lang="de-DE" dirty="0" err="1"/>
              <a:t>grids</a:t>
            </a:r>
            <a:r>
              <a:rPr lang="de-DE" dirty="0"/>
              <a:t>. This </a:t>
            </a:r>
            <a:r>
              <a:rPr lang="de-DE" dirty="0" err="1"/>
              <a:t>explains</a:t>
            </a:r>
            <a:r>
              <a:rPr lang="de-DE" dirty="0"/>
              <a:t> </a:t>
            </a:r>
            <a:r>
              <a:rPr lang="de-DE" dirty="0" err="1"/>
              <a:t>why</a:t>
            </a:r>
            <a:r>
              <a:rPr lang="de-DE" dirty="0"/>
              <a:t> </a:t>
            </a:r>
            <a:r>
              <a:rPr lang="de-DE" dirty="0" err="1"/>
              <a:t>the</a:t>
            </a:r>
            <a:r>
              <a:rPr lang="de-DE" dirty="0"/>
              <a:t> BWT-</a:t>
            </a:r>
            <a:r>
              <a:rPr lang="de-DE" dirty="0" err="1"/>
              <a:t>based</a:t>
            </a:r>
            <a:r>
              <a:rPr lang="de-DE" dirty="0"/>
              <a:t> FM-index, </a:t>
            </a:r>
            <a:r>
              <a:rPr lang="de-DE" dirty="0" err="1"/>
              <a:t>first</a:t>
            </a:r>
            <a:r>
              <a:rPr lang="de-DE" dirty="0"/>
              <a:t> </a:t>
            </a:r>
            <a:r>
              <a:rPr lang="de-DE" dirty="0" err="1"/>
              <a:t>implemented</a:t>
            </a:r>
            <a:r>
              <a:rPr lang="de-DE" dirty="0"/>
              <a:t> in </a:t>
            </a:r>
            <a:r>
              <a:rPr lang="de-DE" dirty="0" err="1"/>
              <a:t>the</a:t>
            </a:r>
            <a:r>
              <a:rPr lang="de-DE" dirty="0"/>
              <a:t> </a:t>
            </a:r>
            <a:r>
              <a:rPr lang="de-DE" dirty="0" err="1"/>
              <a:t>Bowtie</a:t>
            </a:r>
            <a:r>
              <a:rPr lang="de-DE" dirty="0"/>
              <a:t> </a:t>
            </a:r>
            <a:r>
              <a:rPr lang="de-DE" dirty="0" err="1"/>
              <a:t>and</a:t>
            </a:r>
            <a:r>
              <a:rPr lang="de-DE" dirty="0"/>
              <a:t> BWA </a:t>
            </a:r>
            <a:r>
              <a:rPr lang="de-DE" dirty="0" err="1"/>
              <a:t>read</a:t>
            </a:r>
            <a:r>
              <a:rPr lang="de-DE" dirty="0"/>
              <a:t> </a:t>
            </a:r>
            <a:r>
              <a:rPr lang="de-DE" dirty="0" err="1"/>
              <a:t>mappers</a:t>
            </a:r>
            <a:r>
              <a:rPr lang="de-DE" dirty="0"/>
              <a:t>, was </a:t>
            </a:r>
            <a:r>
              <a:rPr lang="de-DE" dirty="0" err="1"/>
              <a:t>adopted</a:t>
            </a:r>
            <a:r>
              <a:rPr lang="de-DE" dirty="0"/>
              <a:t> </a:t>
            </a:r>
            <a:r>
              <a:rPr lang="de-DE" dirty="0" err="1"/>
              <a:t>almost</a:t>
            </a:r>
            <a:r>
              <a:rPr lang="de-DE" dirty="0"/>
              <a:t> </a:t>
            </a:r>
            <a:r>
              <a:rPr lang="de-DE" dirty="0" err="1"/>
              <a:t>immediately</a:t>
            </a:r>
            <a:r>
              <a:rPr lang="de-DE" dirty="0"/>
              <a:t> </a:t>
            </a:r>
            <a:r>
              <a:rPr lang="de-DE" dirty="0" err="1"/>
              <a:t>by</a:t>
            </a:r>
            <a:r>
              <a:rPr lang="de-DE" dirty="0"/>
              <a:t> large </a:t>
            </a:r>
            <a:r>
              <a:rPr lang="de-DE" dirty="0" err="1"/>
              <a:t>numbers</a:t>
            </a:r>
            <a:r>
              <a:rPr lang="de-DE" dirty="0"/>
              <a:t> </a:t>
            </a:r>
            <a:r>
              <a:rPr lang="de-DE" dirty="0" err="1"/>
              <a:t>of</a:t>
            </a:r>
            <a:r>
              <a:rPr lang="de-DE" dirty="0"/>
              <a:t> </a:t>
            </a:r>
            <a:r>
              <a:rPr lang="de-DE" dirty="0" err="1"/>
              <a:t>users</a:t>
            </a:r>
            <a:r>
              <a:rPr lang="de-DE" dirty="0"/>
              <a:t>.</a:t>
            </a:r>
          </a:p>
          <a:p>
            <a:endParaRPr lang="de-DE" dirty="0"/>
          </a:p>
          <a:p>
            <a:r>
              <a:rPr lang="en" dirty="0"/>
              <a:t>Short Read Mapping: An Algorithmic Tour Stefan </a:t>
            </a:r>
            <a:r>
              <a:rPr lang="en" dirty="0" err="1"/>
              <a:t>Canzar</a:t>
            </a:r>
            <a:r>
              <a:rPr lang="en" dirty="0"/>
              <a:t> and Steven L. </a:t>
            </a:r>
            <a:r>
              <a:rPr lang="en" dirty="0" err="1"/>
              <a:t>Salzberg</a:t>
            </a:r>
            <a:endParaRPr lang="de-DE" dirty="0"/>
          </a:p>
        </p:txBody>
      </p:sp>
      <p:sp>
        <p:nvSpPr>
          <p:cNvPr id="4" name="Slide Number Placeholder 3"/>
          <p:cNvSpPr>
            <a:spLocks noGrp="1"/>
          </p:cNvSpPr>
          <p:nvPr>
            <p:ph type="sldNum" sz="quarter" idx="5"/>
          </p:nvPr>
        </p:nvSpPr>
        <p:spPr/>
        <p:txBody>
          <a:bodyPr/>
          <a:lstStyle/>
          <a:p>
            <a:fld id="{A5B938A3-E49C-C049-BEDE-F0AEE86FC528}" type="slidenum">
              <a:rPr lang="de-DE" smtClean="0"/>
              <a:t>5</a:t>
            </a:fld>
            <a:endParaRPr lang="de-DE"/>
          </a:p>
        </p:txBody>
      </p:sp>
    </p:spTree>
    <p:extLst>
      <p:ext uri="{BB962C8B-B14F-4D97-AF65-F5344CB8AC3E}">
        <p14:creationId xmlns:p14="http://schemas.microsoft.com/office/powerpoint/2010/main" val="1299445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hlinkClick r:id="rId3"/>
              </a:rPr>
              <a:t>https://www.biorxiv.org/content/10.1101/271510v1.full</a:t>
            </a:r>
            <a:endParaRPr lang="de-DE" dirty="0"/>
          </a:p>
        </p:txBody>
      </p:sp>
      <p:sp>
        <p:nvSpPr>
          <p:cNvPr id="4" name="Slide Number Placeholder 3"/>
          <p:cNvSpPr>
            <a:spLocks noGrp="1"/>
          </p:cNvSpPr>
          <p:nvPr>
            <p:ph type="sldNum" sz="quarter" idx="5"/>
          </p:nvPr>
        </p:nvSpPr>
        <p:spPr/>
        <p:txBody>
          <a:bodyPr/>
          <a:lstStyle/>
          <a:p>
            <a:fld id="{A5B938A3-E49C-C049-BEDE-F0AEE86FC528}" type="slidenum">
              <a:rPr lang="de-DE" smtClean="0"/>
              <a:t>6</a:t>
            </a:fld>
            <a:endParaRPr lang="de-DE"/>
          </a:p>
        </p:txBody>
      </p:sp>
    </p:spTree>
    <p:extLst>
      <p:ext uri="{BB962C8B-B14F-4D97-AF65-F5344CB8AC3E}">
        <p14:creationId xmlns:p14="http://schemas.microsoft.com/office/powerpoint/2010/main" val="2624858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200" kern="1200" dirty="0">
                <a:solidFill>
                  <a:schemeClr val="tx1"/>
                </a:solidFill>
                <a:effectLst/>
                <a:latin typeface="+mn-lt"/>
                <a:ea typeface="+mn-ea"/>
                <a:cs typeface="+mn-cs"/>
              </a:rPr>
              <a:t>Single-Cell RNA-</a:t>
            </a:r>
            <a:r>
              <a:rPr lang="en" sz="1200" kern="1200" dirty="0" err="1">
                <a:solidFill>
                  <a:schemeClr val="tx1"/>
                </a:solidFill>
                <a:effectLst/>
                <a:latin typeface="+mn-lt"/>
                <a:ea typeface="+mn-ea"/>
                <a:cs typeface="+mn-cs"/>
              </a:rPr>
              <a:t>Seq</a:t>
            </a:r>
            <a:r>
              <a:rPr lang="en" sz="1200" kern="1200">
                <a:solidFill>
                  <a:schemeClr val="tx1"/>
                </a:solidFill>
                <a:effectLst/>
                <a:latin typeface="+mn-lt"/>
                <a:ea typeface="+mn-ea"/>
                <a:cs typeface="+mn-cs"/>
              </a:rPr>
              <a:t> Reveals AML Hierarchies Relevant to Disease Progression and Immunity </a:t>
            </a:r>
            <a:endParaRPr lang="en"/>
          </a:p>
          <a:p>
            <a:endParaRPr lang="de-DE" dirty="0"/>
          </a:p>
        </p:txBody>
      </p:sp>
      <p:sp>
        <p:nvSpPr>
          <p:cNvPr id="4" name="Slide Number Placeholder 3"/>
          <p:cNvSpPr>
            <a:spLocks noGrp="1"/>
          </p:cNvSpPr>
          <p:nvPr>
            <p:ph type="sldNum" sz="quarter" idx="5"/>
          </p:nvPr>
        </p:nvSpPr>
        <p:spPr/>
        <p:txBody>
          <a:bodyPr/>
          <a:lstStyle/>
          <a:p>
            <a:fld id="{A5B938A3-E49C-C049-BEDE-F0AEE86FC528}" type="slidenum">
              <a:rPr lang="de-DE" smtClean="0"/>
              <a:t>9</a:t>
            </a:fld>
            <a:endParaRPr lang="de-DE"/>
          </a:p>
        </p:txBody>
      </p:sp>
    </p:spTree>
    <p:extLst>
      <p:ext uri="{BB962C8B-B14F-4D97-AF65-F5344CB8AC3E}">
        <p14:creationId xmlns:p14="http://schemas.microsoft.com/office/powerpoint/2010/main" val="1777909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200" kern="1200" dirty="0">
                <a:solidFill>
                  <a:schemeClr val="tx1"/>
                </a:solidFill>
                <a:effectLst/>
                <a:latin typeface="+mn-lt"/>
                <a:ea typeface="+mn-ea"/>
                <a:cs typeface="+mn-cs"/>
              </a:rPr>
              <a:t>Single-Cell RNA-</a:t>
            </a:r>
            <a:r>
              <a:rPr lang="en" sz="1200" kern="1200" dirty="0" err="1">
                <a:solidFill>
                  <a:schemeClr val="tx1"/>
                </a:solidFill>
                <a:effectLst/>
                <a:latin typeface="+mn-lt"/>
                <a:ea typeface="+mn-ea"/>
                <a:cs typeface="+mn-cs"/>
              </a:rPr>
              <a:t>Seq</a:t>
            </a:r>
            <a:r>
              <a:rPr lang="en" sz="1200" kern="1200">
                <a:solidFill>
                  <a:schemeClr val="tx1"/>
                </a:solidFill>
                <a:effectLst/>
                <a:latin typeface="+mn-lt"/>
                <a:ea typeface="+mn-ea"/>
                <a:cs typeface="+mn-cs"/>
              </a:rPr>
              <a:t> Reveals AML Hierarchies Relevant to Disease Progression and Immunity </a:t>
            </a:r>
            <a:endParaRPr lang="en"/>
          </a:p>
          <a:p>
            <a:endParaRPr lang="de-DE" dirty="0"/>
          </a:p>
        </p:txBody>
      </p:sp>
      <p:sp>
        <p:nvSpPr>
          <p:cNvPr id="4" name="Slide Number Placeholder 3"/>
          <p:cNvSpPr>
            <a:spLocks noGrp="1"/>
          </p:cNvSpPr>
          <p:nvPr>
            <p:ph type="sldNum" sz="quarter" idx="5"/>
          </p:nvPr>
        </p:nvSpPr>
        <p:spPr/>
        <p:txBody>
          <a:bodyPr/>
          <a:lstStyle/>
          <a:p>
            <a:fld id="{A5B938A3-E49C-C049-BEDE-F0AEE86FC528}" type="slidenum">
              <a:rPr lang="de-DE" smtClean="0"/>
              <a:t>10</a:t>
            </a:fld>
            <a:endParaRPr lang="de-DE"/>
          </a:p>
        </p:txBody>
      </p:sp>
    </p:spTree>
    <p:extLst>
      <p:ext uri="{BB962C8B-B14F-4D97-AF65-F5344CB8AC3E}">
        <p14:creationId xmlns:p14="http://schemas.microsoft.com/office/powerpoint/2010/main" val="3816483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Single-</a:t>
            </a:r>
            <a:r>
              <a:rPr lang="de-DE" sz="1200" b="0" i="0" kern="1200" dirty="0" err="1">
                <a:solidFill>
                  <a:schemeClr val="tx1"/>
                </a:solidFill>
                <a:effectLst/>
                <a:latin typeface="+mn-lt"/>
                <a:ea typeface="+mn-ea"/>
                <a:cs typeface="+mn-cs"/>
              </a:rPr>
              <a:t>cell</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mutation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identification</a:t>
            </a:r>
            <a:r>
              <a:rPr lang="de-DE" sz="1200" b="0" i="0" kern="1200" dirty="0">
                <a:solidFill>
                  <a:schemeClr val="tx1"/>
                </a:solidFill>
                <a:effectLst/>
                <a:latin typeface="+mn-lt"/>
                <a:ea typeface="+mn-ea"/>
                <a:cs typeface="+mn-cs"/>
              </a:rPr>
              <a:t> via </a:t>
            </a:r>
            <a:r>
              <a:rPr lang="de-DE" sz="1200" b="0" i="0" kern="1200" dirty="0" err="1">
                <a:solidFill>
                  <a:schemeClr val="tx1"/>
                </a:solidFill>
                <a:effectLst/>
                <a:latin typeface="+mn-lt"/>
                <a:ea typeface="+mn-ea"/>
                <a:cs typeface="+mn-cs"/>
              </a:rPr>
              <a:t>phylogenetic</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inference</a:t>
            </a:r>
            <a:endParaRPr lang="de-DE" sz="1200" b="0" i="0" kern="1200" dirty="0">
              <a:solidFill>
                <a:schemeClr val="tx1"/>
              </a:solidFill>
              <a:effectLst/>
              <a:latin typeface="+mn-lt"/>
              <a:ea typeface="+mn-ea"/>
              <a:cs typeface="+mn-cs"/>
            </a:endParaRPr>
          </a:p>
          <a:p>
            <a:endParaRPr lang="de-DE" dirty="0"/>
          </a:p>
        </p:txBody>
      </p:sp>
      <p:sp>
        <p:nvSpPr>
          <p:cNvPr id="4" name="Slide Number Placeholder 3"/>
          <p:cNvSpPr>
            <a:spLocks noGrp="1"/>
          </p:cNvSpPr>
          <p:nvPr>
            <p:ph type="sldNum" sz="quarter" idx="5"/>
          </p:nvPr>
        </p:nvSpPr>
        <p:spPr/>
        <p:txBody>
          <a:bodyPr/>
          <a:lstStyle/>
          <a:p>
            <a:fld id="{9BE03FC5-0E00-574B-8E89-C8CAD8BBAD37}" type="slidenum">
              <a:rPr lang="de-DE" smtClean="0"/>
              <a:t>16</a:t>
            </a:fld>
            <a:endParaRPr lang="de-DE"/>
          </a:p>
        </p:txBody>
      </p:sp>
    </p:spTree>
    <p:extLst>
      <p:ext uri="{BB962C8B-B14F-4D97-AF65-F5344CB8AC3E}">
        <p14:creationId xmlns:p14="http://schemas.microsoft.com/office/powerpoint/2010/main" val="1545915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200" b="0" i="0" kern="1200" dirty="0">
                <a:solidFill>
                  <a:schemeClr val="tx1"/>
                </a:solidFill>
                <a:effectLst/>
                <a:latin typeface="+mn-lt"/>
                <a:ea typeface="+mn-ea"/>
                <a:cs typeface="+mn-cs"/>
              </a:rPr>
              <a:t>E-scape: interactive visualization of single-cell phylogenetics and cancer evolution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 sz="1200" b="0" i="0" kern="1200" dirty="0" err="1">
                <a:solidFill>
                  <a:schemeClr val="tx1"/>
                </a:solidFill>
                <a:effectLst/>
                <a:latin typeface="+mn-lt"/>
                <a:ea typeface="+mn-ea"/>
                <a:cs typeface="+mn-cs"/>
              </a:rPr>
              <a:t>CellScape</a:t>
            </a:r>
            <a:r>
              <a:rPr lang="en" sz="1200" b="0" i="0" kern="1200" dirty="0">
                <a:solidFill>
                  <a:schemeClr val="tx1"/>
                </a:solidFill>
                <a:effectLst/>
                <a:latin typeface="+mn-lt"/>
                <a:ea typeface="+mn-ea"/>
                <a:cs typeface="+mn-cs"/>
              </a:rPr>
              <a:t> facilitates interactive browsing of single cell clonal evolution datasets. The tool requires two main inputs: the genomic content of each single cell in the form of either copy number segments or targeted mutation values, and a single cell phylogeny. Phylogenetic formats can vary from dendrogram-like phylogenies with leaf nodes to evolutionary model-derived phylogenies with observed or latent internal nodes. The </a:t>
            </a:r>
            <a:r>
              <a:rPr lang="en" sz="1200" b="0" i="0" kern="1200" dirty="0" err="1">
                <a:solidFill>
                  <a:schemeClr val="tx1"/>
                </a:solidFill>
                <a:effectLst/>
                <a:latin typeface="+mn-lt"/>
                <a:ea typeface="+mn-ea"/>
                <a:cs typeface="+mn-cs"/>
              </a:rPr>
              <a:t>CellScape</a:t>
            </a:r>
            <a:r>
              <a:rPr lang="en" sz="1200" b="0" i="0" kern="1200" dirty="0">
                <a:solidFill>
                  <a:schemeClr val="tx1"/>
                </a:solidFill>
                <a:effectLst/>
                <a:latin typeface="+mn-lt"/>
                <a:ea typeface="+mn-ea"/>
                <a:cs typeface="+mn-cs"/>
              </a:rPr>
              <a:t> phylogeny is flexibly input as a table of source-target edges to support arbitrary representations, where each node may or may not have associated genomic data. The output of </a:t>
            </a:r>
            <a:r>
              <a:rPr lang="en" sz="1200" b="0" i="0" kern="1200" dirty="0" err="1">
                <a:solidFill>
                  <a:schemeClr val="tx1"/>
                </a:solidFill>
                <a:effectLst/>
                <a:latin typeface="+mn-lt"/>
                <a:ea typeface="+mn-ea"/>
                <a:cs typeface="+mn-cs"/>
              </a:rPr>
              <a:t>CellScape</a:t>
            </a:r>
            <a:r>
              <a:rPr lang="en" sz="1200" b="0" i="0" kern="1200" dirty="0">
                <a:solidFill>
                  <a:schemeClr val="tx1"/>
                </a:solidFill>
                <a:effectLst/>
                <a:latin typeface="+mn-lt"/>
                <a:ea typeface="+mn-ea"/>
                <a:cs typeface="+mn-cs"/>
              </a:rPr>
              <a:t> is an interactive interface </a:t>
            </a:r>
            <a:r>
              <a:rPr lang="en" sz="1200" b="0" i="0" kern="1200" dirty="0" err="1">
                <a:solidFill>
                  <a:schemeClr val="tx1"/>
                </a:solidFill>
                <a:effectLst/>
                <a:latin typeface="+mn-lt"/>
                <a:ea typeface="+mn-ea"/>
                <a:cs typeface="+mn-cs"/>
              </a:rPr>
              <a:t>displ</a:t>
            </a:r>
            <a:r>
              <a:rPr lang="de-DE" sz="1200" b="0" i="0" kern="1200" dirty="0">
                <a:solidFill>
                  <a:schemeClr val="tx1"/>
                </a:solidFill>
                <a:effectLst/>
                <a:latin typeface="+mn-lt"/>
                <a:ea typeface="+mn-ea"/>
                <a:cs typeface="+mn-cs"/>
              </a:rPr>
              <a:t>a</a:t>
            </a:r>
            <a:r>
              <a:rPr lang="en" sz="1200" b="0" i="0" kern="1200" dirty="0" err="1">
                <a:solidFill>
                  <a:schemeClr val="tx1"/>
                </a:solidFill>
                <a:effectLst/>
                <a:latin typeface="+mn-lt"/>
                <a:ea typeface="+mn-ea"/>
                <a:cs typeface="+mn-cs"/>
              </a:rPr>
              <a:t>ying</a:t>
            </a:r>
            <a:r>
              <a:rPr lang="en" sz="1200" b="0" i="0" kern="1200" dirty="0">
                <a:solidFill>
                  <a:schemeClr val="tx1"/>
                </a:solidFill>
                <a:effectLst/>
                <a:latin typeface="+mn-lt"/>
                <a:ea typeface="+mn-ea"/>
                <a:cs typeface="+mn-cs"/>
              </a:rPr>
              <a:t> a single cell phylogeny and a cell-by-locus genomic heatmap representing the mutation status in each cell for each locus</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We learned the phylogenetic tree from the single cell copy number data. In traditional phylogenetic algorithms, e.g. </a:t>
            </a:r>
            <a:r>
              <a:rPr lang="en" dirty="0" err="1"/>
              <a:t>neighbour</a:t>
            </a:r>
            <a:r>
              <a:rPr lang="en" dirty="0"/>
              <a:t>-joining, the internal nodes and leaves of the tree are assigned to unobserved ancestors and observed genotypes, respectively. However, we used a novel algorithm that can assign observed genotypes to internal nodes. This is an important capability for single cell cancer data, where both descendants and ancestors can be observed in a sample. The phylogeny is available in Supplementary Table 19.</a:t>
            </a:r>
            <a:endParaRPr lang="de-DE" dirty="0"/>
          </a:p>
          <a:p>
            <a:endParaRPr lang="de-DE" dirty="0"/>
          </a:p>
        </p:txBody>
      </p:sp>
      <p:sp>
        <p:nvSpPr>
          <p:cNvPr id="4" name="Slide Number Placeholder 3"/>
          <p:cNvSpPr>
            <a:spLocks noGrp="1"/>
          </p:cNvSpPr>
          <p:nvPr>
            <p:ph type="sldNum" sz="quarter" idx="5"/>
          </p:nvPr>
        </p:nvSpPr>
        <p:spPr/>
        <p:txBody>
          <a:bodyPr/>
          <a:lstStyle/>
          <a:p>
            <a:fld id="{9BE03FC5-0E00-574B-8E89-C8CAD8BBAD37}" type="slidenum">
              <a:rPr lang="de-DE" smtClean="0"/>
              <a:t>17</a:t>
            </a:fld>
            <a:endParaRPr lang="de-DE"/>
          </a:p>
        </p:txBody>
      </p:sp>
    </p:spTree>
    <p:extLst>
      <p:ext uri="{BB962C8B-B14F-4D97-AF65-F5344CB8AC3E}">
        <p14:creationId xmlns:p14="http://schemas.microsoft.com/office/powerpoint/2010/main" val="3912586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8F2AF7-7B11-3041-A72E-53E70D6B6A96}" type="datetimeFigureOut">
              <a:rPr lang="de-DE" smtClean="0"/>
              <a:t>28.04.19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8B7AF67-4592-A44F-B123-1E54BC582357}" type="slidenum">
              <a:rPr lang="de-DE" smtClean="0"/>
              <a:t>‹#›</a:t>
            </a:fld>
            <a:endParaRPr lang="de-DE"/>
          </a:p>
        </p:txBody>
      </p:sp>
    </p:spTree>
    <p:extLst>
      <p:ext uri="{BB962C8B-B14F-4D97-AF65-F5344CB8AC3E}">
        <p14:creationId xmlns:p14="http://schemas.microsoft.com/office/powerpoint/2010/main" val="3497724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F2AF7-7B11-3041-A72E-53E70D6B6A96}" type="datetimeFigureOut">
              <a:rPr lang="de-DE" smtClean="0"/>
              <a:t>28.04.19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8B7AF67-4592-A44F-B123-1E54BC582357}" type="slidenum">
              <a:rPr lang="de-DE" smtClean="0"/>
              <a:t>‹#›</a:t>
            </a:fld>
            <a:endParaRPr lang="de-DE"/>
          </a:p>
        </p:txBody>
      </p:sp>
    </p:spTree>
    <p:extLst>
      <p:ext uri="{BB962C8B-B14F-4D97-AF65-F5344CB8AC3E}">
        <p14:creationId xmlns:p14="http://schemas.microsoft.com/office/powerpoint/2010/main" val="1271941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F2AF7-7B11-3041-A72E-53E70D6B6A96}" type="datetimeFigureOut">
              <a:rPr lang="de-DE" smtClean="0"/>
              <a:t>28.04.19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8B7AF67-4592-A44F-B123-1E54BC582357}" type="slidenum">
              <a:rPr lang="de-DE" smtClean="0"/>
              <a:t>‹#›</a:t>
            </a:fld>
            <a:endParaRPr lang="de-DE"/>
          </a:p>
        </p:txBody>
      </p:sp>
    </p:spTree>
    <p:extLst>
      <p:ext uri="{BB962C8B-B14F-4D97-AF65-F5344CB8AC3E}">
        <p14:creationId xmlns:p14="http://schemas.microsoft.com/office/powerpoint/2010/main" val="3351603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F2AF7-7B11-3041-A72E-53E70D6B6A96}" type="datetimeFigureOut">
              <a:rPr lang="de-DE" smtClean="0"/>
              <a:t>28.04.19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8B7AF67-4592-A44F-B123-1E54BC582357}" type="slidenum">
              <a:rPr lang="de-DE" smtClean="0"/>
              <a:t>‹#›</a:t>
            </a:fld>
            <a:endParaRPr lang="de-DE"/>
          </a:p>
        </p:txBody>
      </p:sp>
    </p:spTree>
    <p:extLst>
      <p:ext uri="{BB962C8B-B14F-4D97-AF65-F5344CB8AC3E}">
        <p14:creationId xmlns:p14="http://schemas.microsoft.com/office/powerpoint/2010/main" val="2859069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8F2AF7-7B11-3041-A72E-53E70D6B6A96}" type="datetimeFigureOut">
              <a:rPr lang="de-DE" smtClean="0"/>
              <a:t>28.04.19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8B7AF67-4592-A44F-B123-1E54BC582357}" type="slidenum">
              <a:rPr lang="de-DE" smtClean="0"/>
              <a:t>‹#›</a:t>
            </a:fld>
            <a:endParaRPr lang="de-DE"/>
          </a:p>
        </p:txBody>
      </p:sp>
    </p:spTree>
    <p:extLst>
      <p:ext uri="{BB962C8B-B14F-4D97-AF65-F5344CB8AC3E}">
        <p14:creationId xmlns:p14="http://schemas.microsoft.com/office/powerpoint/2010/main" val="1607528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8F2AF7-7B11-3041-A72E-53E70D6B6A96}" type="datetimeFigureOut">
              <a:rPr lang="de-DE" smtClean="0"/>
              <a:t>28.04.19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38B7AF67-4592-A44F-B123-1E54BC582357}" type="slidenum">
              <a:rPr lang="de-DE" smtClean="0"/>
              <a:t>‹#›</a:t>
            </a:fld>
            <a:endParaRPr lang="de-DE"/>
          </a:p>
        </p:txBody>
      </p:sp>
    </p:spTree>
    <p:extLst>
      <p:ext uri="{BB962C8B-B14F-4D97-AF65-F5344CB8AC3E}">
        <p14:creationId xmlns:p14="http://schemas.microsoft.com/office/powerpoint/2010/main" val="2219406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8F2AF7-7B11-3041-A72E-53E70D6B6A96}" type="datetimeFigureOut">
              <a:rPr lang="de-DE" smtClean="0"/>
              <a:t>28.04.19</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38B7AF67-4592-A44F-B123-1E54BC582357}" type="slidenum">
              <a:rPr lang="de-DE" smtClean="0"/>
              <a:t>‹#›</a:t>
            </a:fld>
            <a:endParaRPr lang="de-DE"/>
          </a:p>
        </p:txBody>
      </p:sp>
    </p:spTree>
    <p:extLst>
      <p:ext uri="{BB962C8B-B14F-4D97-AF65-F5344CB8AC3E}">
        <p14:creationId xmlns:p14="http://schemas.microsoft.com/office/powerpoint/2010/main" val="1096800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8F2AF7-7B11-3041-A72E-53E70D6B6A96}" type="datetimeFigureOut">
              <a:rPr lang="de-DE" smtClean="0"/>
              <a:t>28.04.19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38B7AF67-4592-A44F-B123-1E54BC582357}" type="slidenum">
              <a:rPr lang="de-DE" smtClean="0"/>
              <a:t>‹#›</a:t>
            </a:fld>
            <a:endParaRPr lang="de-DE"/>
          </a:p>
        </p:txBody>
      </p:sp>
    </p:spTree>
    <p:extLst>
      <p:ext uri="{BB962C8B-B14F-4D97-AF65-F5344CB8AC3E}">
        <p14:creationId xmlns:p14="http://schemas.microsoft.com/office/powerpoint/2010/main" val="273062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8F2AF7-7B11-3041-A72E-53E70D6B6A96}" type="datetimeFigureOut">
              <a:rPr lang="de-DE" smtClean="0"/>
              <a:t>28.04.19</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38B7AF67-4592-A44F-B123-1E54BC582357}" type="slidenum">
              <a:rPr lang="de-DE" smtClean="0"/>
              <a:t>‹#›</a:t>
            </a:fld>
            <a:endParaRPr lang="de-DE"/>
          </a:p>
        </p:txBody>
      </p:sp>
    </p:spTree>
    <p:extLst>
      <p:ext uri="{BB962C8B-B14F-4D97-AF65-F5344CB8AC3E}">
        <p14:creationId xmlns:p14="http://schemas.microsoft.com/office/powerpoint/2010/main" val="599195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8F2AF7-7B11-3041-A72E-53E70D6B6A96}" type="datetimeFigureOut">
              <a:rPr lang="de-DE" smtClean="0"/>
              <a:t>28.04.19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38B7AF67-4592-A44F-B123-1E54BC582357}" type="slidenum">
              <a:rPr lang="de-DE" smtClean="0"/>
              <a:t>‹#›</a:t>
            </a:fld>
            <a:endParaRPr lang="de-DE"/>
          </a:p>
        </p:txBody>
      </p:sp>
    </p:spTree>
    <p:extLst>
      <p:ext uri="{BB962C8B-B14F-4D97-AF65-F5344CB8AC3E}">
        <p14:creationId xmlns:p14="http://schemas.microsoft.com/office/powerpoint/2010/main" val="2151604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8F2AF7-7B11-3041-A72E-53E70D6B6A96}" type="datetimeFigureOut">
              <a:rPr lang="de-DE" smtClean="0"/>
              <a:t>28.04.19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38B7AF67-4592-A44F-B123-1E54BC582357}" type="slidenum">
              <a:rPr lang="de-DE" smtClean="0"/>
              <a:t>‹#›</a:t>
            </a:fld>
            <a:endParaRPr lang="de-DE"/>
          </a:p>
        </p:txBody>
      </p:sp>
    </p:spTree>
    <p:extLst>
      <p:ext uri="{BB962C8B-B14F-4D97-AF65-F5344CB8AC3E}">
        <p14:creationId xmlns:p14="http://schemas.microsoft.com/office/powerpoint/2010/main" val="1761422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8F2AF7-7B11-3041-A72E-53E70D6B6A96}" type="datetimeFigureOut">
              <a:rPr lang="de-DE" smtClean="0"/>
              <a:t>28.04.19</a:t>
            </a:fld>
            <a:endParaRPr lang="de-D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B7AF67-4592-A44F-B123-1E54BC582357}" type="slidenum">
              <a:rPr lang="de-DE" smtClean="0"/>
              <a:t>‹#›</a:t>
            </a:fld>
            <a:endParaRPr lang="de-DE"/>
          </a:p>
        </p:txBody>
      </p:sp>
    </p:spTree>
    <p:extLst>
      <p:ext uri="{BB962C8B-B14F-4D97-AF65-F5344CB8AC3E}">
        <p14:creationId xmlns:p14="http://schemas.microsoft.com/office/powerpoint/2010/main" val="7764137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broadinstitute.github.io/picard/explain-flags.html" TargetMode="External"/><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hyperlink" Target="https://sourceforge.net/p/bait/wiki/" TargetMode="Externa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a:extLst>
              <a:ext uri="{FF2B5EF4-FFF2-40B4-BE49-F238E27FC236}">
                <a16:creationId xmlns:a16="http://schemas.microsoft.com/office/drawing/2014/main" id="{1CCC1739-2DC9-AD4E-A795-493337BC75BA}"/>
              </a:ext>
            </a:extLst>
          </p:cNvPr>
          <p:cNvSpPr txBox="1">
            <a:spLocks noChangeArrowheads="1"/>
          </p:cNvSpPr>
          <p:nvPr/>
        </p:nvSpPr>
        <p:spPr bwMode="auto">
          <a:xfrm>
            <a:off x="142874" y="5809551"/>
            <a:ext cx="88931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34" charset="-127"/>
                <a:ea typeface="맑은 고딕"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34" charset="-127"/>
                <a:ea typeface="맑은 고딕"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34" charset="-127"/>
                <a:ea typeface="맑은 고딕"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34" charset="-127"/>
                <a:ea typeface="맑은 고딕"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34" charset="-127"/>
                <a:ea typeface="맑은 고딕"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34" charset="-127"/>
                <a:ea typeface="맑은 고딕"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34" charset="-127"/>
                <a:ea typeface="맑은 고딕"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34" charset="-127"/>
                <a:ea typeface="맑은 고딕"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34" charset="-127"/>
                <a:ea typeface="맑은 고딕" panose="020B0503020000020004" pitchFamily="34" charset="-127"/>
              </a:defRPr>
            </a:lvl9pPr>
          </a:lstStyle>
          <a:p>
            <a:pPr algn="r" eaLnBrk="1" hangingPunct="1">
              <a:spcBef>
                <a:spcPct val="0"/>
              </a:spcBef>
              <a:buFontTx/>
              <a:buNone/>
            </a:pPr>
            <a:r>
              <a:rPr kumimoji="0" lang="en-US" altLang="ko-KR" sz="1800" baseline="30000" dirty="0">
                <a:latin typeface="Arial" panose="020B0604020202020204" pitchFamily="34" charset="0"/>
                <a:cs typeface="Arial" panose="020B0604020202020204" pitchFamily="34" charset="0"/>
              </a:rPr>
              <a:t>1</a:t>
            </a:r>
            <a:r>
              <a:rPr kumimoji="0" lang="en-US" altLang="ko-KR" sz="1800" dirty="0">
                <a:latin typeface="Arial" panose="020B0604020202020204" pitchFamily="34" charset="0"/>
                <a:cs typeface="Arial" panose="020B0604020202020204" pitchFamily="34" charset="0"/>
              </a:rPr>
              <a:t>David </a:t>
            </a:r>
            <a:r>
              <a:rPr kumimoji="0" lang="en-US" altLang="ko-KR" sz="1800" dirty="0" err="1">
                <a:latin typeface="Arial" panose="020B0604020202020204" pitchFamily="34" charset="0"/>
                <a:cs typeface="Arial" panose="020B0604020202020204" pitchFamily="34" charset="0"/>
              </a:rPr>
              <a:t>Porubsky</a:t>
            </a:r>
            <a:r>
              <a:rPr kumimoji="0" lang="en-US" altLang="ko-KR" sz="1800" dirty="0">
                <a:latin typeface="Arial" panose="020B0604020202020204" pitchFamily="34" charset="0"/>
                <a:cs typeface="Arial" panose="020B0604020202020204" pitchFamily="34" charset="0"/>
              </a:rPr>
              <a:t>, </a:t>
            </a:r>
            <a:r>
              <a:rPr kumimoji="0" lang="en-US" altLang="ko-KR" sz="1800" baseline="30000" dirty="0">
                <a:latin typeface="Arial" panose="020B0604020202020204" pitchFamily="34" charset="0"/>
                <a:cs typeface="Arial" panose="020B0604020202020204" pitchFamily="34" charset="0"/>
              </a:rPr>
              <a:t>2</a:t>
            </a:r>
            <a:r>
              <a:rPr kumimoji="0" lang="en-US" altLang="ko-KR" sz="1800" dirty="0">
                <a:latin typeface="Arial" panose="020B0604020202020204" pitchFamily="34" charset="0"/>
                <a:cs typeface="Arial" panose="020B0604020202020204" pitchFamily="34" charset="0"/>
              </a:rPr>
              <a:t>Hyobin </a:t>
            </a:r>
            <a:r>
              <a:rPr kumimoji="0" lang="en-US" altLang="ko-KR" sz="1800" dirty="0" err="1">
                <a:latin typeface="Arial" panose="020B0604020202020204" pitchFamily="34" charset="0"/>
                <a:cs typeface="Arial" panose="020B0604020202020204" pitchFamily="34" charset="0"/>
              </a:rPr>
              <a:t>Jeong</a:t>
            </a:r>
            <a:endParaRPr kumimoji="0" lang="en-US" altLang="ko-KR" sz="1800" dirty="0">
              <a:latin typeface="Arial" panose="020B0604020202020204" pitchFamily="34" charset="0"/>
              <a:cs typeface="Arial" panose="020B0604020202020204" pitchFamily="34" charset="0"/>
            </a:endParaRPr>
          </a:p>
          <a:p>
            <a:pPr algn="r" eaLnBrk="1" hangingPunct="1">
              <a:spcBef>
                <a:spcPct val="0"/>
              </a:spcBef>
              <a:buFontTx/>
              <a:buNone/>
            </a:pPr>
            <a:r>
              <a:rPr lang="en-US" altLang="ko-KR" sz="1800" baseline="30000" dirty="0">
                <a:latin typeface="Arial" panose="020B0604020202020204" pitchFamily="34" charset="0"/>
                <a:cs typeface="Arial" panose="020B0604020202020204" pitchFamily="34" charset="0"/>
              </a:rPr>
              <a:t>1</a:t>
            </a:r>
            <a:r>
              <a:rPr lang="en-US" altLang="ko-KR" sz="1800" dirty="0">
                <a:latin typeface="Arial" panose="020B0604020202020204" pitchFamily="34" charset="0"/>
                <a:cs typeface="Arial" panose="020B0604020202020204" pitchFamily="34" charset="0"/>
              </a:rPr>
              <a:t>Dichler Lab, Department of Genome Sciences, University of </a:t>
            </a:r>
            <a:r>
              <a:rPr lang="en-US" altLang="ko-KR" sz="1800" dirty="0" err="1">
                <a:latin typeface="Arial" panose="020B0604020202020204" pitchFamily="34" charset="0"/>
                <a:cs typeface="Arial" panose="020B0604020202020204" pitchFamily="34" charset="0"/>
              </a:rPr>
              <a:t>Wachington</a:t>
            </a:r>
            <a:endParaRPr kumimoji="0" lang="en-US" altLang="ko-KR" sz="1800" dirty="0">
              <a:latin typeface="Arial" panose="020B0604020202020204" pitchFamily="34" charset="0"/>
              <a:cs typeface="Arial" panose="020B0604020202020204" pitchFamily="34" charset="0"/>
            </a:endParaRPr>
          </a:p>
          <a:p>
            <a:pPr algn="r" eaLnBrk="1" hangingPunct="1">
              <a:spcBef>
                <a:spcPct val="0"/>
              </a:spcBef>
              <a:buFontTx/>
              <a:buNone/>
            </a:pPr>
            <a:r>
              <a:rPr kumimoji="0" lang="en-US" altLang="ko-KR" sz="1800" baseline="30000" dirty="0">
                <a:latin typeface="Arial" panose="020B0604020202020204" pitchFamily="34" charset="0"/>
                <a:cs typeface="Arial" panose="020B0604020202020204" pitchFamily="34" charset="0"/>
              </a:rPr>
              <a:t>2</a:t>
            </a:r>
            <a:r>
              <a:rPr kumimoji="0" lang="en-US" altLang="ko-KR" sz="1800" dirty="0">
                <a:latin typeface="Arial" panose="020B0604020202020204" pitchFamily="34" charset="0"/>
                <a:cs typeface="Arial" panose="020B0604020202020204" pitchFamily="34" charset="0"/>
              </a:rPr>
              <a:t>Korbel Group, Genome Biology, EMBL</a:t>
            </a:r>
            <a:endParaRPr kumimoji="0" lang="ko-KR" altLang="en-US" sz="1800" dirty="0">
              <a:latin typeface="Arial" panose="020B0604020202020204" pitchFamily="34" charset="0"/>
              <a:cs typeface="Arial" panose="020B0604020202020204" pitchFamily="34" charset="0"/>
            </a:endParaRPr>
          </a:p>
        </p:txBody>
      </p:sp>
      <p:sp>
        <p:nvSpPr>
          <p:cNvPr id="4" name="TextBox 4">
            <a:extLst>
              <a:ext uri="{FF2B5EF4-FFF2-40B4-BE49-F238E27FC236}">
                <a16:creationId xmlns:a16="http://schemas.microsoft.com/office/drawing/2014/main" id="{985CF8BC-9D6B-4034-AC7D-EF38751EB9DA}"/>
              </a:ext>
            </a:extLst>
          </p:cNvPr>
          <p:cNvSpPr txBox="1">
            <a:spLocks noChangeArrowheads="1"/>
          </p:cNvSpPr>
          <p:nvPr/>
        </p:nvSpPr>
        <p:spPr bwMode="auto">
          <a:xfrm>
            <a:off x="179387" y="1125538"/>
            <a:ext cx="885666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34" charset="-127"/>
                <a:ea typeface="맑은 고딕" panose="020B0503020000020004" pitchFamily="34"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34" charset="-127"/>
                <a:ea typeface="맑은 고딕" panose="020B0503020000020004" pitchFamily="34"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34" charset="-127"/>
                <a:ea typeface="맑은 고딕" panose="020B0503020000020004" pitchFamily="34"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34" charset="-127"/>
                <a:ea typeface="맑은 고딕" panose="020B0503020000020004" pitchFamily="34"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34" charset="-127"/>
                <a:ea typeface="맑은 고딕" panose="020B0503020000020004" pitchFamily="34" charset="-127"/>
              </a:defRPr>
            </a:lvl5pPr>
            <a:lvl6pPr marL="25146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34" charset="-127"/>
                <a:ea typeface="맑은 고딕" panose="020B0503020000020004" pitchFamily="34" charset="-127"/>
              </a:defRPr>
            </a:lvl6pPr>
            <a:lvl7pPr marL="29718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34" charset="-127"/>
                <a:ea typeface="맑은 고딕" panose="020B0503020000020004" pitchFamily="34" charset="-127"/>
              </a:defRPr>
            </a:lvl7pPr>
            <a:lvl8pPr marL="34290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34" charset="-127"/>
                <a:ea typeface="맑은 고딕" panose="020B0503020000020004" pitchFamily="34" charset="-127"/>
              </a:defRPr>
            </a:lvl8pPr>
            <a:lvl9pPr marL="3886200" indent="-228600" eaLnBrk="0" fontAlgn="base" latinLnBrk="1"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34" charset="-127"/>
                <a:ea typeface="맑은 고딕" panose="020B0503020000020004" pitchFamily="34" charset="-127"/>
              </a:defRPr>
            </a:lvl9pPr>
          </a:lstStyle>
          <a:p>
            <a:pPr>
              <a:spcBef>
                <a:spcPct val="0"/>
              </a:spcBef>
              <a:buNone/>
            </a:pPr>
            <a:r>
              <a:rPr lang="en-US" altLang="ko-KR" sz="2800" b="1" dirty="0">
                <a:solidFill>
                  <a:srgbClr val="00B0F0"/>
                </a:solidFill>
                <a:latin typeface="Arial" panose="020B0604020202020204" pitchFamily="34" charset="0"/>
                <a:cs typeface="Arial" panose="020B0604020202020204" pitchFamily="34" charset="0"/>
              </a:rPr>
              <a:t>Single-cell genomics data analysis focusing on Strand-</a:t>
            </a:r>
            <a:r>
              <a:rPr lang="en-US" altLang="ko-KR" sz="2800" b="1" dirty="0" err="1">
                <a:solidFill>
                  <a:srgbClr val="00B0F0"/>
                </a:solidFill>
                <a:latin typeface="Arial" panose="020B0604020202020204" pitchFamily="34" charset="0"/>
                <a:cs typeface="Arial" panose="020B0604020202020204" pitchFamily="34" charset="0"/>
              </a:rPr>
              <a:t>seq</a:t>
            </a:r>
            <a:endParaRPr lang="en-US" altLang="ko-KR" sz="2800" b="1" dirty="0">
              <a:solidFill>
                <a:srgbClr val="00B0F0"/>
              </a:solidFill>
              <a:latin typeface="Arial" panose="020B0604020202020204" pitchFamily="34" charset="0"/>
              <a:cs typeface="Arial" panose="020B0604020202020204" pitchFamily="34" charset="0"/>
            </a:endParaRPr>
          </a:p>
        </p:txBody>
      </p:sp>
      <p:sp>
        <p:nvSpPr>
          <p:cNvPr id="6" name="CustomShape 1">
            <a:extLst>
              <a:ext uri="{FF2B5EF4-FFF2-40B4-BE49-F238E27FC236}">
                <a16:creationId xmlns:a16="http://schemas.microsoft.com/office/drawing/2014/main" id="{2F1F67A2-2E12-A940-98BB-AEC32CA0D091}"/>
              </a:ext>
            </a:extLst>
          </p:cNvPr>
          <p:cNvSpPr/>
          <p:nvPr/>
        </p:nvSpPr>
        <p:spPr>
          <a:xfrm>
            <a:off x="44693" y="108720"/>
            <a:ext cx="5288040" cy="361800"/>
          </a:xfrm>
          <a:prstGeom prst="rect">
            <a:avLst/>
          </a:prstGeom>
          <a:noFill/>
          <a:ln>
            <a:noFill/>
          </a:ln>
        </p:spPr>
        <p:txBody>
          <a:bodyPr wrap="none" lIns="90000" tIns="45000" rIns="90000" bIns="45000"/>
          <a:lstStyle/>
          <a:p>
            <a:r>
              <a:rPr lang="en-US" sz="1600" b="1" dirty="0">
                <a:solidFill>
                  <a:schemeClr val="tx2"/>
                </a:solidFill>
                <a:latin typeface="Arial" panose="020B0604020202020204" pitchFamily="34" charset="0"/>
                <a:cs typeface="Arial" panose="020B0604020202020204" pitchFamily="34" charset="0"/>
              </a:rPr>
              <a:t>17</a:t>
            </a:r>
            <a:r>
              <a:rPr lang="en-US" sz="1600" b="1" baseline="30000" dirty="0">
                <a:solidFill>
                  <a:schemeClr val="tx2"/>
                </a:solidFill>
                <a:latin typeface="Arial" panose="020B0604020202020204" pitchFamily="34" charset="0"/>
                <a:cs typeface="Arial" panose="020B0604020202020204" pitchFamily="34" charset="0"/>
              </a:rPr>
              <a:t>th</a:t>
            </a:r>
            <a:r>
              <a:rPr lang="en-US" sz="1600" b="1" dirty="0">
                <a:solidFill>
                  <a:schemeClr val="tx2"/>
                </a:solidFill>
                <a:latin typeface="Arial" panose="020B0604020202020204" pitchFamily="34" charset="0"/>
                <a:cs typeface="Arial" panose="020B0604020202020204" pitchFamily="34" charset="0"/>
              </a:rPr>
              <a:t> May, 2019 Single-Cell Omics</a:t>
            </a:r>
          </a:p>
        </p:txBody>
      </p:sp>
    </p:spTree>
    <p:extLst>
      <p:ext uri="{BB962C8B-B14F-4D97-AF65-F5344CB8AC3E}">
        <p14:creationId xmlns:p14="http://schemas.microsoft.com/office/powerpoint/2010/main" val="2370184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5C8EEB-A9D9-4740-B7E9-05E18FCB892B}"/>
              </a:ext>
            </a:extLst>
          </p:cNvPr>
          <p:cNvSpPr/>
          <p:nvPr/>
        </p:nvSpPr>
        <p:spPr>
          <a:xfrm>
            <a:off x="38169" y="161415"/>
            <a:ext cx="8968031" cy="369332"/>
          </a:xfrm>
          <a:prstGeom prst="rect">
            <a:avLst/>
          </a:prstGeom>
        </p:spPr>
        <p:txBody>
          <a:bodyPr wrap="square">
            <a:spAutoFit/>
          </a:bodyPr>
          <a:lstStyle/>
          <a:p>
            <a:r>
              <a:rPr lang="en-US" b="1" dirty="0" err="1">
                <a:latin typeface="Arial" panose="020B0604020202020204" pitchFamily="34" charset="0"/>
                <a:cs typeface="Arial" panose="020B0604020202020204" pitchFamily="34" charset="0"/>
              </a:rPr>
              <a:t>MosaiCatcher</a:t>
            </a:r>
            <a:r>
              <a:rPr lang="en-US" b="1" dirty="0">
                <a:latin typeface="Arial" panose="020B0604020202020204" pitchFamily="34" charset="0"/>
                <a:cs typeface="Arial" panose="020B0604020202020204" pitchFamily="34" charset="0"/>
              </a:rPr>
              <a:t> to detect characteristic footprints of SVs from Strand-</a:t>
            </a:r>
            <a:r>
              <a:rPr lang="en-US" b="1" dirty="0" err="1">
                <a:latin typeface="Arial" panose="020B0604020202020204" pitchFamily="34" charset="0"/>
                <a:cs typeface="Arial" panose="020B0604020202020204" pitchFamily="34" charset="0"/>
              </a:rPr>
              <a:t>seq</a:t>
            </a:r>
            <a:r>
              <a:rPr lang="en-US" b="1" dirty="0">
                <a:latin typeface="Arial" panose="020B0604020202020204" pitchFamily="34" charset="0"/>
                <a:cs typeface="Arial" panose="020B0604020202020204" pitchFamily="34" charset="0"/>
              </a:rPr>
              <a:t> data</a:t>
            </a:r>
            <a:endParaRPr lang="en-US" dirty="0">
              <a:latin typeface="Arial" panose="020B0604020202020204" pitchFamily="34" charset="0"/>
              <a:cs typeface="Arial" panose="020B0604020202020204" pitchFamily="34" charset="0"/>
            </a:endParaRPr>
          </a:p>
        </p:txBody>
      </p:sp>
      <p:pic>
        <p:nvPicPr>
          <p:cNvPr id="4" name="Picture 3" descr="A close up of a device&#10;&#10;Description automatically generated">
            <a:extLst>
              <a:ext uri="{FF2B5EF4-FFF2-40B4-BE49-F238E27FC236}">
                <a16:creationId xmlns:a16="http://schemas.microsoft.com/office/drawing/2014/main" id="{92BEA1EF-7D93-9744-A483-4C29ECB6B41C}"/>
              </a:ext>
            </a:extLst>
          </p:cNvPr>
          <p:cNvPicPr>
            <a:picLocks noChangeAspect="1"/>
          </p:cNvPicPr>
          <p:nvPr/>
        </p:nvPicPr>
        <p:blipFill rotWithShape="1">
          <a:blip r:embed="rId3"/>
          <a:srcRect r="67003"/>
          <a:stretch/>
        </p:blipFill>
        <p:spPr>
          <a:xfrm>
            <a:off x="38169" y="800768"/>
            <a:ext cx="2497191" cy="1703526"/>
          </a:xfrm>
          <a:prstGeom prst="rect">
            <a:avLst/>
          </a:prstGeom>
        </p:spPr>
      </p:pic>
      <p:sp>
        <p:nvSpPr>
          <p:cNvPr id="7" name="TextBox 6">
            <a:extLst>
              <a:ext uri="{FF2B5EF4-FFF2-40B4-BE49-F238E27FC236}">
                <a16:creationId xmlns:a16="http://schemas.microsoft.com/office/drawing/2014/main" id="{AA839378-1647-C64A-A1C9-330B887950C2}"/>
              </a:ext>
            </a:extLst>
          </p:cNvPr>
          <p:cNvSpPr txBox="1"/>
          <p:nvPr/>
        </p:nvSpPr>
        <p:spPr>
          <a:xfrm>
            <a:off x="5120068" y="1088530"/>
            <a:ext cx="3886132" cy="39303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Input: single-cell BAM files</a:t>
            </a:r>
          </a:p>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Workflow management: </a:t>
            </a:r>
            <a:r>
              <a:rPr lang="en-US" sz="1400" dirty="0" err="1">
                <a:latin typeface="Arial" panose="020B0604020202020204" pitchFamily="34" charset="0"/>
                <a:cs typeface="Arial" panose="020B0604020202020204" pitchFamily="34" charset="0"/>
              </a:rPr>
              <a:t>Snakemake</a:t>
            </a:r>
            <a:endParaRPr lang="en-US"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Binned read counting (100kb) and normalization</a:t>
            </a:r>
          </a:p>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Assign strand-specific read data into genomic bins</a:t>
            </a:r>
          </a:p>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Detects and haplotype-phases heterozygous SNPs</a:t>
            </a:r>
          </a:p>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Segments the single cell sequence data</a:t>
            </a:r>
          </a:p>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Calculates genotype likelihoods for each segment and single cell</a:t>
            </a:r>
          </a:p>
        </p:txBody>
      </p:sp>
      <p:grpSp>
        <p:nvGrpSpPr>
          <p:cNvPr id="3" name="Group 2">
            <a:extLst>
              <a:ext uri="{FF2B5EF4-FFF2-40B4-BE49-F238E27FC236}">
                <a16:creationId xmlns:a16="http://schemas.microsoft.com/office/drawing/2014/main" id="{1E98686D-D425-6149-B212-9EC6E4E87214}"/>
              </a:ext>
            </a:extLst>
          </p:cNvPr>
          <p:cNvGrpSpPr/>
          <p:nvPr/>
        </p:nvGrpSpPr>
        <p:grpSpPr>
          <a:xfrm>
            <a:off x="0" y="800768"/>
            <a:ext cx="4933327" cy="4937630"/>
            <a:chOff x="3446180" y="748871"/>
            <a:chExt cx="4933327" cy="4937630"/>
          </a:xfrm>
        </p:grpSpPr>
        <p:pic>
          <p:nvPicPr>
            <p:cNvPr id="6" name="Picture 5" descr="A screenshot of a cell phone&#10;&#10;Description automatically generated">
              <a:extLst>
                <a:ext uri="{FF2B5EF4-FFF2-40B4-BE49-F238E27FC236}">
                  <a16:creationId xmlns:a16="http://schemas.microsoft.com/office/drawing/2014/main" id="{A8DB707F-396A-774A-9371-11F616350820}"/>
                </a:ext>
              </a:extLst>
            </p:cNvPr>
            <p:cNvPicPr>
              <a:picLocks noChangeAspect="1"/>
            </p:cNvPicPr>
            <p:nvPr/>
          </p:nvPicPr>
          <p:blipFill>
            <a:blip r:embed="rId4"/>
            <a:stretch>
              <a:fillRect/>
            </a:stretch>
          </p:blipFill>
          <p:spPr>
            <a:xfrm>
              <a:off x="3602097" y="2380469"/>
              <a:ext cx="4777410" cy="1594844"/>
            </a:xfrm>
            <a:prstGeom prst="rect">
              <a:avLst/>
            </a:prstGeom>
          </p:spPr>
        </p:pic>
        <p:pic>
          <p:nvPicPr>
            <p:cNvPr id="9" name="Picture 8" descr="A close up of a device&#10;&#10;Description automatically generated">
              <a:extLst>
                <a:ext uri="{FF2B5EF4-FFF2-40B4-BE49-F238E27FC236}">
                  <a16:creationId xmlns:a16="http://schemas.microsoft.com/office/drawing/2014/main" id="{82350972-3D5E-024E-A14A-688B87310F90}"/>
                </a:ext>
              </a:extLst>
            </p:cNvPr>
            <p:cNvPicPr>
              <a:picLocks noChangeAspect="1"/>
            </p:cNvPicPr>
            <p:nvPr/>
          </p:nvPicPr>
          <p:blipFill>
            <a:blip r:embed="rId5"/>
            <a:stretch>
              <a:fillRect/>
            </a:stretch>
          </p:blipFill>
          <p:spPr>
            <a:xfrm>
              <a:off x="3598580" y="4098777"/>
              <a:ext cx="4777410" cy="1587724"/>
            </a:xfrm>
            <a:prstGeom prst="rect">
              <a:avLst/>
            </a:prstGeom>
          </p:spPr>
        </p:pic>
        <p:pic>
          <p:nvPicPr>
            <p:cNvPr id="8" name="Picture 7" descr="A close up of a device&#10;&#10;Description automatically generated">
              <a:extLst>
                <a:ext uri="{FF2B5EF4-FFF2-40B4-BE49-F238E27FC236}">
                  <a16:creationId xmlns:a16="http://schemas.microsoft.com/office/drawing/2014/main" id="{8CF0635A-DED8-6D4A-BEFD-275337D1B3C1}"/>
                </a:ext>
              </a:extLst>
            </p:cNvPr>
            <p:cNvPicPr>
              <a:picLocks noChangeAspect="1"/>
            </p:cNvPicPr>
            <p:nvPr/>
          </p:nvPicPr>
          <p:blipFill rotWithShape="1">
            <a:blip r:embed="rId3"/>
            <a:srcRect l="34860"/>
            <a:stretch/>
          </p:blipFill>
          <p:spPr>
            <a:xfrm>
              <a:off x="3446180" y="748871"/>
              <a:ext cx="4929810" cy="1703526"/>
            </a:xfrm>
            <a:prstGeom prst="rect">
              <a:avLst/>
            </a:prstGeom>
          </p:spPr>
        </p:pic>
      </p:grpSp>
    </p:spTree>
    <p:extLst>
      <p:ext uri="{BB962C8B-B14F-4D97-AF65-F5344CB8AC3E}">
        <p14:creationId xmlns:p14="http://schemas.microsoft.com/office/powerpoint/2010/main" val="53295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88.png">
            <a:extLst>
              <a:ext uri="{FF2B5EF4-FFF2-40B4-BE49-F238E27FC236}">
                <a16:creationId xmlns:a16="http://schemas.microsoft.com/office/drawing/2014/main" id="{D676F2BF-DD87-ED40-B77B-3A538BFE2D28}"/>
              </a:ext>
            </a:extLst>
          </p:cNvPr>
          <p:cNvPicPr/>
          <p:nvPr/>
        </p:nvPicPr>
        <p:blipFill rotWithShape="1">
          <a:blip r:embed="rId2"/>
          <a:srcRect b="51506"/>
          <a:stretch/>
        </p:blipFill>
        <p:spPr>
          <a:xfrm>
            <a:off x="286643" y="1100269"/>
            <a:ext cx="4285358" cy="2876732"/>
          </a:xfrm>
          <a:prstGeom prst="rect">
            <a:avLst/>
          </a:prstGeom>
          <a:ln/>
        </p:spPr>
      </p:pic>
      <p:sp>
        <p:nvSpPr>
          <p:cNvPr id="3" name="TextBox 2">
            <a:extLst>
              <a:ext uri="{FF2B5EF4-FFF2-40B4-BE49-F238E27FC236}">
                <a16:creationId xmlns:a16="http://schemas.microsoft.com/office/drawing/2014/main" id="{106FB3C6-3DA2-3443-8FA5-537DAFD12941}"/>
              </a:ext>
            </a:extLst>
          </p:cNvPr>
          <p:cNvSpPr txBox="1"/>
          <p:nvPr/>
        </p:nvSpPr>
        <p:spPr>
          <a:xfrm>
            <a:off x="136116" y="4654352"/>
            <a:ext cx="8721241"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Negative binomial (NB) distribution is the basis for this Bayesian framework (p, r)</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Parameters (p, r) are estimated from the observed read counts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Each SV diagnostic footprint can be translated into the expected number of copies sequenced in W and C orientation</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These expectations are formalized in Bayesian model</a:t>
            </a:r>
          </a:p>
        </p:txBody>
      </p:sp>
      <p:pic>
        <p:nvPicPr>
          <p:cNvPr id="4" name="image88.png">
            <a:extLst>
              <a:ext uri="{FF2B5EF4-FFF2-40B4-BE49-F238E27FC236}">
                <a16:creationId xmlns:a16="http://schemas.microsoft.com/office/drawing/2014/main" id="{0253C9EE-C056-9440-85C7-FD28836C3DF9}"/>
              </a:ext>
            </a:extLst>
          </p:cNvPr>
          <p:cNvPicPr/>
          <p:nvPr/>
        </p:nvPicPr>
        <p:blipFill rotWithShape="1">
          <a:blip r:embed="rId2"/>
          <a:srcRect t="51506"/>
          <a:stretch/>
        </p:blipFill>
        <p:spPr>
          <a:xfrm>
            <a:off x="4694245" y="1071987"/>
            <a:ext cx="4285358" cy="2876732"/>
          </a:xfrm>
          <a:prstGeom prst="rect">
            <a:avLst/>
          </a:prstGeom>
          <a:ln/>
        </p:spPr>
      </p:pic>
      <p:sp>
        <p:nvSpPr>
          <p:cNvPr id="5" name="Rectangle 4">
            <a:extLst>
              <a:ext uri="{FF2B5EF4-FFF2-40B4-BE49-F238E27FC236}">
                <a16:creationId xmlns:a16="http://schemas.microsoft.com/office/drawing/2014/main" id="{28AB8FAD-2D97-C040-AD21-6DA351CF2686}"/>
              </a:ext>
            </a:extLst>
          </p:cNvPr>
          <p:cNvSpPr/>
          <p:nvPr/>
        </p:nvSpPr>
        <p:spPr>
          <a:xfrm>
            <a:off x="38169" y="161415"/>
            <a:ext cx="8968031"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Translation of diagnostic footprint into expected number of copies in W and C</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6708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EBD7D9-0A76-0C4B-AD31-653A2C33F1F6}"/>
              </a:ext>
            </a:extLst>
          </p:cNvPr>
          <p:cNvSpPr/>
          <p:nvPr/>
        </p:nvSpPr>
        <p:spPr>
          <a:xfrm>
            <a:off x="38169" y="161415"/>
            <a:ext cx="8968031" cy="369332"/>
          </a:xfrm>
          <a:prstGeom prst="rect">
            <a:avLst/>
          </a:prstGeom>
        </p:spPr>
        <p:txBody>
          <a:bodyPr wrap="square">
            <a:spAutoFit/>
          </a:bodyPr>
          <a:lstStyle/>
          <a:p>
            <a:r>
              <a:rPr lang="en-US" b="1" dirty="0" err="1">
                <a:latin typeface="Arial" panose="020B0604020202020204" pitchFamily="34" charset="0"/>
                <a:cs typeface="Arial" panose="020B0604020202020204" pitchFamily="34" charset="0"/>
              </a:rPr>
              <a:t>MosaiCatcher</a:t>
            </a:r>
            <a:r>
              <a:rPr lang="en-US" b="1" dirty="0">
                <a:latin typeface="Arial" panose="020B0604020202020204" pitchFamily="34" charset="0"/>
                <a:cs typeface="Arial" panose="020B0604020202020204" pitchFamily="34" charset="0"/>
              </a:rPr>
              <a:t> uses Bayesian model for SV genotype likelihoods in single cells</a:t>
            </a:r>
            <a:endParaRPr lang="en-US" dirty="0">
              <a:latin typeface="Arial" panose="020B0604020202020204" pitchFamily="34" charset="0"/>
              <a:cs typeface="Arial" panose="020B0604020202020204" pitchFamily="34" charset="0"/>
            </a:endParaRPr>
          </a:p>
        </p:txBody>
      </p:sp>
      <p:pic>
        <p:nvPicPr>
          <p:cNvPr id="6" name="Picture 5" descr="A close up of text on a white background&#10;&#10;Description automatically generated">
            <a:extLst>
              <a:ext uri="{FF2B5EF4-FFF2-40B4-BE49-F238E27FC236}">
                <a16:creationId xmlns:a16="http://schemas.microsoft.com/office/drawing/2014/main" id="{8BE84983-35CC-7649-B7A7-8D717E630659}"/>
              </a:ext>
            </a:extLst>
          </p:cNvPr>
          <p:cNvPicPr>
            <a:picLocks noChangeAspect="1"/>
          </p:cNvPicPr>
          <p:nvPr/>
        </p:nvPicPr>
        <p:blipFill>
          <a:blip r:embed="rId2"/>
          <a:stretch>
            <a:fillRect/>
          </a:stretch>
        </p:blipFill>
        <p:spPr>
          <a:xfrm>
            <a:off x="136116" y="1185882"/>
            <a:ext cx="3880462" cy="4486235"/>
          </a:xfrm>
          <a:prstGeom prst="rect">
            <a:avLst/>
          </a:prstGeom>
        </p:spPr>
      </p:pic>
      <p:sp>
        <p:nvSpPr>
          <p:cNvPr id="4" name="TextBox 3">
            <a:extLst>
              <a:ext uri="{FF2B5EF4-FFF2-40B4-BE49-F238E27FC236}">
                <a16:creationId xmlns:a16="http://schemas.microsoft.com/office/drawing/2014/main" id="{A3053DF9-1666-F543-8B79-5C931FA7DAA0}"/>
              </a:ext>
            </a:extLst>
          </p:cNvPr>
          <p:cNvSpPr txBox="1"/>
          <p:nvPr/>
        </p:nvSpPr>
        <p:spPr>
          <a:xfrm>
            <a:off x="4138367" y="3513709"/>
            <a:ext cx="4869517" cy="2462213"/>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Every haplotype-resolved SV class in a segment together with the ground state define a Watson and Crick copy number used to compute the NB likelihood of observed read counts.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SV call is accepted if the log odds ratios (of an SV genotype vs. the reference state) was at least 4</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The probability distributions represent an </a:t>
            </a:r>
            <a:r>
              <a:rPr lang="en-US" sz="1400" dirty="0" err="1">
                <a:latin typeface="Arial" panose="020B0604020202020204" pitchFamily="34" charset="0"/>
                <a:cs typeface="Arial" panose="020B0604020202020204" pitchFamily="34" charset="0"/>
              </a:rPr>
              <a:t>InvDup</a:t>
            </a:r>
            <a:r>
              <a:rPr lang="en-US" sz="1400" dirty="0">
                <a:latin typeface="Arial" panose="020B0604020202020204" pitchFamily="34" charset="0"/>
                <a:cs typeface="Arial" panose="020B0604020202020204" pitchFamily="34" charset="0"/>
              </a:rPr>
              <a:t> on H1</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Segments on both strands are seen for haplotype 1 (H1), but H2 is represented on the W strand only</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Genotype likelihood</a:t>
            </a:r>
          </a:p>
        </p:txBody>
      </p:sp>
      <p:pic>
        <p:nvPicPr>
          <p:cNvPr id="5" name="image87.png">
            <a:extLst>
              <a:ext uri="{FF2B5EF4-FFF2-40B4-BE49-F238E27FC236}">
                <a16:creationId xmlns:a16="http://schemas.microsoft.com/office/drawing/2014/main" id="{F606DCD9-0FF0-C94B-837E-6F0D31E1A1DE}"/>
              </a:ext>
            </a:extLst>
          </p:cNvPr>
          <p:cNvPicPr/>
          <p:nvPr/>
        </p:nvPicPr>
        <p:blipFill>
          <a:blip r:embed="rId3"/>
          <a:srcRect/>
          <a:stretch>
            <a:fillRect/>
          </a:stretch>
        </p:blipFill>
        <p:spPr>
          <a:xfrm>
            <a:off x="4852478" y="1185882"/>
            <a:ext cx="3772317" cy="2005387"/>
          </a:xfrm>
          <a:prstGeom prst="rect">
            <a:avLst/>
          </a:prstGeom>
          <a:ln/>
        </p:spPr>
      </p:pic>
    </p:spTree>
    <p:extLst>
      <p:ext uri="{BB962C8B-B14F-4D97-AF65-F5344CB8AC3E}">
        <p14:creationId xmlns:p14="http://schemas.microsoft.com/office/powerpoint/2010/main" val="3774420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08EC21-08B2-6740-94F6-248E9CE8F4F1}"/>
              </a:ext>
            </a:extLst>
          </p:cNvPr>
          <p:cNvSpPr/>
          <p:nvPr/>
        </p:nvSpPr>
        <p:spPr>
          <a:xfrm>
            <a:off x="38169" y="161415"/>
            <a:ext cx="8968031"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Chromosome plot with SVs called by </a:t>
            </a:r>
            <a:r>
              <a:rPr lang="en-US" b="1" dirty="0" err="1">
                <a:latin typeface="Arial" panose="020B0604020202020204" pitchFamily="34" charset="0"/>
                <a:cs typeface="Arial" panose="020B0604020202020204" pitchFamily="34" charset="0"/>
              </a:rPr>
              <a:t>MosaiCatcher</a:t>
            </a:r>
            <a:r>
              <a:rPr lang="en-US" b="1" dirty="0">
                <a:latin typeface="Arial" panose="020B0604020202020204" pitchFamily="34" charset="0"/>
                <a:cs typeface="Arial" panose="020B0604020202020204" pitchFamily="34" charset="0"/>
              </a:rPr>
              <a:t> framework</a:t>
            </a:r>
            <a:endParaRPr lang="en-US" dirty="0">
              <a:latin typeface="Arial" panose="020B0604020202020204" pitchFamily="34" charset="0"/>
              <a:cs typeface="Arial" panose="020B0604020202020204" pitchFamily="34" charset="0"/>
            </a:endParaRPr>
          </a:p>
        </p:txBody>
      </p:sp>
      <p:pic>
        <p:nvPicPr>
          <p:cNvPr id="5" name="Picture 4" descr="A picture containing building&#10;&#10;Description automatically generated">
            <a:extLst>
              <a:ext uri="{FF2B5EF4-FFF2-40B4-BE49-F238E27FC236}">
                <a16:creationId xmlns:a16="http://schemas.microsoft.com/office/drawing/2014/main" id="{74698634-CB46-A148-BA3C-DF9188441660}"/>
              </a:ext>
            </a:extLst>
          </p:cNvPr>
          <p:cNvPicPr>
            <a:picLocks noChangeAspect="1"/>
          </p:cNvPicPr>
          <p:nvPr/>
        </p:nvPicPr>
        <p:blipFill>
          <a:blip r:embed="rId2"/>
          <a:stretch>
            <a:fillRect/>
          </a:stretch>
        </p:blipFill>
        <p:spPr>
          <a:xfrm>
            <a:off x="0" y="1077847"/>
            <a:ext cx="9144000" cy="470230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1DAEC52E-C663-1C4A-A21C-40BCFD45A9AB}"/>
              </a:ext>
            </a:extLst>
          </p:cNvPr>
          <p:cNvPicPr>
            <a:picLocks noChangeAspect="1"/>
          </p:cNvPicPr>
          <p:nvPr/>
        </p:nvPicPr>
        <p:blipFill>
          <a:blip r:embed="rId3"/>
          <a:stretch>
            <a:fillRect/>
          </a:stretch>
        </p:blipFill>
        <p:spPr>
          <a:xfrm>
            <a:off x="2705100" y="5846827"/>
            <a:ext cx="3733800" cy="876300"/>
          </a:xfrm>
          <a:prstGeom prst="rect">
            <a:avLst/>
          </a:prstGeom>
        </p:spPr>
      </p:pic>
      <p:sp>
        <p:nvSpPr>
          <p:cNvPr id="8" name="Rectangle 7">
            <a:extLst>
              <a:ext uri="{FF2B5EF4-FFF2-40B4-BE49-F238E27FC236}">
                <a16:creationId xmlns:a16="http://schemas.microsoft.com/office/drawing/2014/main" id="{DFCE27D3-81D0-474D-BA3F-C7B8DFD5869B}"/>
              </a:ext>
            </a:extLst>
          </p:cNvPr>
          <p:cNvSpPr/>
          <p:nvPr/>
        </p:nvSpPr>
        <p:spPr>
          <a:xfrm>
            <a:off x="137799" y="861060"/>
            <a:ext cx="4805675" cy="276999"/>
          </a:xfrm>
          <a:prstGeom prst="rect">
            <a:avLst/>
          </a:prstGeom>
        </p:spPr>
        <p:txBody>
          <a:bodyPr wrap="square">
            <a:spAutoFit/>
          </a:bodyPr>
          <a:lstStyle/>
          <a:p>
            <a:r>
              <a:rPr lang="en-US" sz="1200" dirty="0">
                <a:latin typeface="Arial" charset="0"/>
                <a:ea typeface="Arial" charset="0"/>
                <a:cs typeface="Arial" charset="0"/>
              </a:rPr>
              <a:t>Strand-</a:t>
            </a:r>
            <a:r>
              <a:rPr lang="en-US" sz="1200" dirty="0" err="1">
                <a:latin typeface="Arial" charset="0"/>
                <a:ea typeface="Arial" charset="0"/>
                <a:cs typeface="Arial" charset="0"/>
              </a:rPr>
              <a:t>seq</a:t>
            </a:r>
            <a:r>
              <a:rPr lang="en-US" sz="1200" dirty="0">
                <a:latin typeface="Arial" charset="0"/>
                <a:ea typeface="Arial" charset="0"/>
                <a:cs typeface="Arial" charset="0"/>
              </a:rPr>
              <a:t> from T-ALL PDX (P1) Chromosome6</a:t>
            </a:r>
          </a:p>
        </p:txBody>
      </p:sp>
    </p:spTree>
    <p:extLst>
      <p:ext uri="{BB962C8B-B14F-4D97-AF65-F5344CB8AC3E}">
        <p14:creationId xmlns:p14="http://schemas.microsoft.com/office/powerpoint/2010/main" val="2810712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08EC21-08B2-6740-94F6-248E9CE8F4F1}"/>
              </a:ext>
            </a:extLst>
          </p:cNvPr>
          <p:cNvSpPr/>
          <p:nvPr/>
        </p:nvSpPr>
        <p:spPr>
          <a:xfrm>
            <a:off x="38169" y="161415"/>
            <a:ext cx="8968031"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Variant allele fraction of SVs called by </a:t>
            </a:r>
            <a:r>
              <a:rPr lang="en-US" b="1" dirty="0" err="1">
                <a:latin typeface="Arial" panose="020B0604020202020204" pitchFamily="34" charset="0"/>
                <a:cs typeface="Arial" panose="020B0604020202020204" pitchFamily="34" charset="0"/>
              </a:rPr>
              <a:t>MosaiCatcher</a:t>
            </a:r>
            <a:r>
              <a:rPr lang="en-US" b="1" dirty="0">
                <a:latin typeface="Arial" panose="020B0604020202020204" pitchFamily="34" charset="0"/>
                <a:cs typeface="Arial" panose="020B0604020202020204" pitchFamily="34" charset="0"/>
              </a:rPr>
              <a:t> framework</a:t>
            </a:r>
            <a:endParaRPr lang="en-US" dirty="0">
              <a:latin typeface="Arial" panose="020B0604020202020204" pitchFamily="34" charset="0"/>
              <a:cs typeface="Arial" panose="020B0604020202020204" pitchFamily="34" charset="0"/>
            </a:endParaRPr>
          </a:p>
        </p:txBody>
      </p:sp>
      <p:pic>
        <p:nvPicPr>
          <p:cNvPr id="5" name="Picture 4" descr="A close up of a pencil&#10;&#10;Description automatically generated">
            <a:extLst>
              <a:ext uri="{FF2B5EF4-FFF2-40B4-BE49-F238E27FC236}">
                <a16:creationId xmlns:a16="http://schemas.microsoft.com/office/drawing/2014/main" id="{4A99A130-01FD-5D41-BFDC-1FDC060FB1D5}"/>
              </a:ext>
            </a:extLst>
          </p:cNvPr>
          <p:cNvPicPr>
            <a:picLocks noChangeAspect="1"/>
          </p:cNvPicPr>
          <p:nvPr/>
        </p:nvPicPr>
        <p:blipFill rotWithShape="1">
          <a:blip r:embed="rId2"/>
          <a:srcRect l="656"/>
          <a:stretch/>
        </p:blipFill>
        <p:spPr>
          <a:xfrm>
            <a:off x="390525" y="1409700"/>
            <a:ext cx="7895068" cy="2534325"/>
          </a:xfrm>
          <a:prstGeom prst="rect">
            <a:avLst/>
          </a:prstGeom>
          <a:ln>
            <a:solidFill>
              <a:schemeClr val="tx1"/>
            </a:solidFill>
          </a:ln>
        </p:spPr>
      </p:pic>
      <p:pic>
        <p:nvPicPr>
          <p:cNvPr id="7" name="Picture 6" descr="A picture containing wall&#10;&#10;Description automatically generated">
            <a:extLst>
              <a:ext uri="{FF2B5EF4-FFF2-40B4-BE49-F238E27FC236}">
                <a16:creationId xmlns:a16="http://schemas.microsoft.com/office/drawing/2014/main" id="{67CECACD-D3BF-0A4A-A0F7-8394ABD71A54}"/>
              </a:ext>
            </a:extLst>
          </p:cNvPr>
          <p:cNvPicPr>
            <a:picLocks noChangeAspect="1"/>
          </p:cNvPicPr>
          <p:nvPr/>
        </p:nvPicPr>
        <p:blipFill>
          <a:blip r:embed="rId3"/>
          <a:stretch>
            <a:fillRect/>
          </a:stretch>
        </p:blipFill>
        <p:spPr>
          <a:xfrm>
            <a:off x="8320400" y="1409700"/>
            <a:ext cx="685800" cy="2209800"/>
          </a:xfrm>
          <a:prstGeom prst="rect">
            <a:avLst/>
          </a:prstGeom>
        </p:spPr>
      </p:pic>
      <p:sp>
        <p:nvSpPr>
          <p:cNvPr id="8" name="Rectangle 7">
            <a:extLst>
              <a:ext uri="{FF2B5EF4-FFF2-40B4-BE49-F238E27FC236}">
                <a16:creationId xmlns:a16="http://schemas.microsoft.com/office/drawing/2014/main" id="{A2DEEEA8-C501-F846-A6A8-4F4726252F3E}"/>
              </a:ext>
            </a:extLst>
          </p:cNvPr>
          <p:cNvSpPr/>
          <p:nvPr/>
        </p:nvSpPr>
        <p:spPr>
          <a:xfrm rot="16200000">
            <a:off x="-977340" y="2376100"/>
            <a:ext cx="2308017" cy="276999"/>
          </a:xfrm>
          <a:prstGeom prst="rect">
            <a:avLst/>
          </a:prstGeom>
        </p:spPr>
        <p:txBody>
          <a:bodyPr wrap="square">
            <a:spAutoFit/>
          </a:bodyPr>
          <a:lstStyle/>
          <a:p>
            <a:r>
              <a:rPr lang="en-US" sz="1200" dirty="0">
                <a:latin typeface="Arial" charset="0"/>
                <a:ea typeface="Arial" charset="0"/>
                <a:cs typeface="Arial" charset="0"/>
              </a:rPr>
              <a:t>Variant allele fraction (VAF)</a:t>
            </a:r>
          </a:p>
        </p:txBody>
      </p:sp>
      <p:sp>
        <p:nvSpPr>
          <p:cNvPr id="9" name="TextBox 8">
            <a:extLst>
              <a:ext uri="{FF2B5EF4-FFF2-40B4-BE49-F238E27FC236}">
                <a16:creationId xmlns:a16="http://schemas.microsoft.com/office/drawing/2014/main" id="{928FF15F-139E-6941-80C0-4319E20B6FBB}"/>
              </a:ext>
            </a:extLst>
          </p:cNvPr>
          <p:cNvSpPr txBox="1"/>
          <p:nvPr/>
        </p:nvSpPr>
        <p:spPr>
          <a:xfrm>
            <a:off x="38168" y="4499203"/>
            <a:ext cx="9039844" cy="19913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If the VAF is close to 1, the SVs are expected to be germline variant</a:t>
            </a:r>
          </a:p>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If the VAF is below 1, the SVs are expected to be somatic variant</a:t>
            </a:r>
          </a:p>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If the SVs only detected by one cell, it can be rare SV event, or an SCE (sister chromatid exchange) event</a:t>
            </a:r>
          </a:p>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SCEs happen independently in each single cell, and unlike SVs, SCEs are not transmitted clonally to daughter cells. Hence, changepoints resulting from SCEs are very unlikely to recur at the same position in &gt;1 cell of a sample</a:t>
            </a:r>
          </a:p>
        </p:txBody>
      </p:sp>
      <p:sp>
        <p:nvSpPr>
          <p:cNvPr id="10" name="Rectangle 9">
            <a:extLst>
              <a:ext uri="{FF2B5EF4-FFF2-40B4-BE49-F238E27FC236}">
                <a16:creationId xmlns:a16="http://schemas.microsoft.com/office/drawing/2014/main" id="{D4A99F40-84E6-9042-B29F-7F4931268345}"/>
              </a:ext>
            </a:extLst>
          </p:cNvPr>
          <p:cNvSpPr/>
          <p:nvPr/>
        </p:nvSpPr>
        <p:spPr>
          <a:xfrm>
            <a:off x="315168" y="1085925"/>
            <a:ext cx="4805675" cy="276999"/>
          </a:xfrm>
          <a:prstGeom prst="rect">
            <a:avLst/>
          </a:prstGeom>
        </p:spPr>
        <p:txBody>
          <a:bodyPr wrap="square">
            <a:spAutoFit/>
          </a:bodyPr>
          <a:lstStyle/>
          <a:p>
            <a:r>
              <a:rPr lang="en-US" sz="1200" dirty="0">
                <a:latin typeface="Arial" charset="0"/>
                <a:ea typeface="Arial" charset="0"/>
                <a:cs typeface="Arial" charset="0"/>
              </a:rPr>
              <a:t>Strand-</a:t>
            </a:r>
            <a:r>
              <a:rPr lang="en-US" sz="1200" dirty="0" err="1">
                <a:latin typeface="Arial" charset="0"/>
                <a:ea typeface="Arial" charset="0"/>
                <a:cs typeface="Arial" charset="0"/>
              </a:rPr>
              <a:t>seq</a:t>
            </a:r>
            <a:r>
              <a:rPr lang="en-US" sz="1200" dirty="0">
                <a:latin typeface="Arial" charset="0"/>
                <a:ea typeface="Arial" charset="0"/>
                <a:cs typeface="Arial" charset="0"/>
              </a:rPr>
              <a:t> from T-ALL PDX (P1)</a:t>
            </a:r>
          </a:p>
        </p:txBody>
      </p:sp>
    </p:spTree>
    <p:extLst>
      <p:ext uri="{BB962C8B-B14F-4D97-AF65-F5344CB8AC3E}">
        <p14:creationId xmlns:p14="http://schemas.microsoft.com/office/powerpoint/2010/main" val="3123702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1A43DD-91D3-944E-8F18-0B5618AE2375}"/>
              </a:ext>
            </a:extLst>
          </p:cNvPr>
          <p:cNvSpPr/>
          <p:nvPr/>
        </p:nvSpPr>
        <p:spPr>
          <a:xfrm>
            <a:off x="38169" y="161415"/>
            <a:ext cx="8968031"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Heatmap of single-cells based on SVs called by </a:t>
            </a:r>
            <a:r>
              <a:rPr lang="en-US" b="1" dirty="0" err="1">
                <a:latin typeface="Arial" panose="020B0604020202020204" pitchFamily="34" charset="0"/>
                <a:cs typeface="Arial" panose="020B0604020202020204" pitchFamily="34" charset="0"/>
              </a:rPr>
              <a:t>MosaiCatcher</a:t>
            </a:r>
            <a:r>
              <a:rPr lang="en-US" b="1" dirty="0">
                <a:latin typeface="Arial" panose="020B0604020202020204" pitchFamily="34" charset="0"/>
                <a:cs typeface="Arial" panose="020B0604020202020204" pitchFamily="34" charset="0"/>
              </a:rPr>
              <a:t> framework</a:t>
            </a:r>
            <a:endParaRPr lang="en-US" dirty="0">
              <a:latin typeface="Arial" panose="020B0604020202020204" pitchFamily="34" charset="0"/>
              <a:cs typeface="Arial" panose="020B060402020202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2297042D-022F-AE4E-9415-CAB3AFAAD9BB}"/>
              </a:ext>
            </a:extLst>
          </p:cNvPr>
          <p:cNvPicPr>
            <a:picLocks noChangeAspect="1"/>
          </p:cNvPicPr>
          <p:nvPr/>
        </p:nvPicPr>
        <p:blipFill>
          <a:blip r:embed="rId2"/>
          <a:stretch>
            <a:fillRect/>
          </a:stretch>
        </p:blipFill>
        <p:spPr>
          <a:xfrm>
            <a:off x="385662" y="1270860"/>
            <a:ext cx="4174763" cy="215814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0BFBB4D9-04D0-2941-9B1B-71C60C671AF4}"/>
              </a:ext>
            </a:extLst>
          </p:cNvPr>
          <p:cNvPicPr>
            <a:picLocks noChangeAspect="1"/>
          </p:cNvPicPr>
          <p:nvPr/>
        </p:nvPicPr>
        <p:blipFill>
          <a:blip r:embed="rId3"/>
          <a:stretch>
            <a:fillRect/>
          </a:stretch>
        </p:blipFill>
        <p:spPr>
          <a:xfrm>
            <a:off x="4699617" y="1270860"/>
            <a:ext cx="4167687" cy="2080306"/>
          </a:xfrm>
          <a:prstGeom prst="rect">
            <a:avLst/>
          </a:prstGeom>
        </p:spPr>
      </p:pic>
      <p:sp>
        <p:nvSpPr>
          <p:cNvPr id="5" name="TextBox 4">
            <a:extLst>
              <a:ext uri="{FF2B5EF4-FFF2-40B4-BE49-F238E27FC236}">
                <a16:creationId xmlns:a16="http://schemas.microsoft.com/office/drawing/2014/main" id="{6BBD98CE-BCCF-4948-A0E1-447DECF2C28E}"/>
              </a:ext>
            </a:extLst>
          </p:cNvPr>
          <p:cNvSpPr txBox="1"/>
          <p:nvPr/>
        </p:nvSpPr>
        <p:spPr>
          <a:xfrm>
            <a:off x="385662" y="4003903"/>
            <a:ext cx="8347276" cy="13450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This heatmap was arranged using Ward’s method for hierarchical clustering of SVs genotype likelihoods in two PDX samples</a:t>
            </a:r>
          </a:p>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P33 shows single dominant clone but P1 shows </a:t>
            </a:r>
            <a:r>
              <a:rPr lang="en-US" sz="1400" dirty="0" err="1">
                <a:latin typeface="Arial" panose="020B0604020202020204" pitchFamily="34" charset="0"/>
                <a:cs typeface="Arial" panose="020B0604020202020204" pitchFamily="34" charset="0"/>
              </a:rPr>
              <a:t>subclonal</a:t>
            </a:r>
            <a:r>
              <a:rPr lang="en-US" sz="1400" dirty="0">
                <a:latin typeface="Arial" panose="020B0604020202020204" pitchFamily="34" charset="0"/>
                <a:cs typeface="Arial" panose="020B0604020202020204" pitchFamily="34" charset="0"/>
              </a:rPr>
              <a:t> population in the sample represented by 25 cells</a:t>
            </a:r>
          </a:p>
        </p:txBody>
      </p:sp>
    </p:spTree>
    <p:extLst>
      <p:ext uri="{BB962C8B-B14F-4D97-AF65-F5344CB8AC3E}">
        <p14:creationId xmlns:p14="http://schemas.microsoft.com/office/powerpoint/2010/main" val="1641767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6680F6-2C43-844C-80B3-2F5615BDDC7A}"/>
              </a:ext>
            </a:extLst>
          </p:cNvPr>
          <p:cNvSpPr/>
          <p:nvPr/>
        </p:nvSpPr>
        <p:spPr>
          <a:xfrm>
            <a:off x="38169" y="161415"/>
            <a:ext cx="8968031"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More tools for the clustering and Phylogenetics of single cells - SCI</a:t>
            </a:r>
            <a:r>
              <a:rPr lang="el-GR" b="1" dirty="0">
                <a:latin typeface="Arial" panose="020B0604020202020204" pitchFamily="34" charset="0"/>
                <a:cs typeface="Arial" panose="020B0604020202020204" pitchFamily="34" charset="0"/>
              </a:rPr>
              <a:t>Φ</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3427807-5022-2A4E-ABE9-B71E4511891F}"/>
              </a:ext>
            </a:extLst>
          </p:cNvPr>
          <p:cNvPicPr>
            <a:picLocks noChangeAspect="1"/>
          </p:cNvPicPr>
          <p:nvPr/>
        </p:nvPicPr>
        <p:blipFill>
          <a:blip r:embed="rId3"/>
          <a:stretch>
            <a:fillRect/>
          </a:stretch>
        </p:blipFill>
        <p:spPr>
          <a:xfrm>
            <a:off x="1302734" y="805992"/>
            <a:ext cx="6438900" cy="2286000"/>
          </a:xfrm>
          <a:prstGeom prst="rect">
            <a:avLst/>
          </a:prstGeom>
        </p:spPr>
      </p:pic>
      <p:pic>
        <p:nvPicPr>
          <p:cNvPr id="6" name="Picture 5" descr="A close up of a map&#10;&#10;Description automatically generated">
            <a:extLst>
              <a:ext uri="{FF2B5EF4-FFF2-40B4-BE49-F238E27FC236}">
                <a16:creationId xmlns:a16="http://schemas.microsoft.com/office/drawing/2014/main" id="{9385E604-1480-AA4F-A461-2311D12E83A3}"/>
              </a:ext>
            </a:extLst>
          </p:cNvPr>
          <p:cNvPicPr>
            <a:picLocks noChangeAspect="1"/>
          </p:cNvPicPr>
          <p:nvPr/>
        </p:nvPicPr>
        <p:blipFill>
          <a:blip r:embed="rId4"/>
          <a:stretch>
            <a:fillRect/>
          </a:stretch>
        </p:blipFill>
        <p:spPr>
          <a:xfrm>
            <a:off x="274130" y="3623306"/>
            <a:ext cx="4448699" cy="2213246"/>
          </a:xfrm>
          <a:prstGeom prst="rect">
            <a:avLst/>
          </a:prstGeom>
        </p:spPr>
      </p:pic>
      <p:sp>
        <p:nvSpPr>
          <p:cNvPr id="7" name="Rectangle 6">
            <a:extLst>
              <a:ext uri="{FF2B5EF4-FFF2-40B4-BE49-F238E27FC236}">
                <a16:creationId xmlns:a16="http://schemas.microsoft.com/office/drawing/2014/main" id="{DD19CBF9-366E-4049-A040-ADE88696D5D6}"/>
              </a:ext>
            </a:extLst>
          </p:cNvPr>
          <p:cNvSpPr/>
          <p:nvPr/>
        </p:nvSpPr>
        <p:spPr>
          <a:xfrm>
            <a:off x="274130" y="6061440"/>
            <a:ext cx="2413591" cy="400110"/>
          </a:xfrm>
          <a:prstGeom prst="rect">
            <a:avLst/>
          </a:prstGeom>
        </p:spPr>
        <p:txBody>
          <a:bodyPr wrap="square">
            <a:spAutoFit/>
          </a:bodyPr>
          <a:lstStyle/>
          <a:p>
            <a:r>
              <a:rPr lang="en-US" sz="1000" i="1" dirty="0">
                <a:latin typeface="Arial" charset="0"/>
                <a:ea typeface="Arial" charset="0"/>
                <a:cs typeface="Arial" charset="0"/>
              </a:rPr>
              <a:t>Singer et al.  Nat </a:t>
            </a:r>
            <a:r>
              <a:rPr lang="en-US" sz="1000" i="1" dirty="0" err="1">
                <a:latin typeface="Arial" charset="0"/>
                <a:ea typeface="Arial" charset="0"/>
                <a:cs typeface="Arial" charset="0"/>
              </a:rPr>
              <a:t>Comm</a:t>
            </a:r>
            <a:r>
              <a:rPr lang="en-US" sz="1000" i="1" dirty="0">
                <a:latin typeface="Arial" charset="0"/>
                <a:ea typeface="Arial" charset="0"/>
                <a:cs typeface="Arial" charset="0"/>
              </a:rPr>
              <a:t>, 2018</a:t>
            </a:r>
          </a:p>
          <a:p>
            <a:r>
              <a:rPr lang="en-US" sz="1000" i="1" dirty="0">
                <a:latin typeface="Arial" charset="0"/>
                <a:ea typeface="Arial" charset="0"/>
                <a:cs typeface="Arial" charset="0"/>
              </a:rPr>
              <a:t>Niko </a:t>
            </a:r>
            <a:r>
              <a:rPr lang="en-US" sz="1000" i="1" dirty="0" err="1">
                <a:latin typeface="Arial" charset="0"/>
                <a:ea typeface="Arial" charset="0"/>
                <a:cs typeface="Arial" charset="0"/>
              </a:rPr>
              <a:t>Beerenwinkel</a:t>
            </a:r>
            <a:r>
              <a:rPr lang="en-US" sz="1000" i="1" dirty="0">
                <a:latin typeface="Arial" charset="0"/>
                <a:ea typeface="Arial" charset="0"/>
                <a:cs typeface="Arial" charset="0"/>
              </a:rPr>
              <a:t> group</a:t>
            </a:r>
            <a:endParaRPr lang="x-none" sz="1000" i="1" dirty="0">
              <a:latin typeface="Arial" charset="0"/>
              <a:ea typeface="Arial" charset="0"/>
              <a:cs typeface="Arial" charset="0"/>
            </a:endParaRPr>
          </a:p>
        </p:txBody>
      </p:sp>
      <p:sp>
        <p:nvSpPr>
          <p:cNvPr id="8" name="TextBox 7">
            <a:extLst>
              <a:ext uri="{FF2B5EF4-FFF2-40B4-BE49-F238E27FC236}">
                <a16:creationId xmlns:a16="http://schemas.microsoft.com/office/drawing/2014/main" id="{22F4F33A-37CE-3443-9CDA-4E900392F9BE}"/>
              </a:ext>
            </a:extLst>
          </p:cNvPr>
          <p:cNvSpPr txBox="1"/>
          <p:nvPr/>
        </p:nvSpPr>
        <p:spPr>
          <a:xfrm>
            <a:off x="5015059" y="3617404"/>
            <a:ext cx="4010109" cy="231454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 sz="1400" dirty="0">
                <a:latin typeface="Arial" panose="020B0604020202020204" pitchFamily="34" charset="0"/>
                <a:cs typeface="Arial" panose="020B0604020202020204" pitchFamily="34" charset="0"/>
              </a:rPr>
              <a:t>This method jointly calls mutations in individual cells and estimates the tumor phylogeny among these cells. </a:t>
            </a:r>
          </a:p>
          <a:p>
            <a:pPr marL="285750" indent="-285750">
              <a:lnSpc>
                <a:spcPct val="150000"/>
              </a:lnSpc>
              <a:buFont typeface="Arial" panose="020B0604020202020204" pitchFamily="34" charset="0"/>
              <a:buChar char="•"/>
            </a:pPr>
            <a:r>
              <a:rPr lang="en" sz="1400" dirty="0">
                <a:latin typeface="Arial" panose="020B0604020202020204" pitchFamily="34" charset="0"/>
                <a:cs typeface="Arial" panose="020B0604020202020204" pitchFamily="34" charset="0"/>
              </a:rPr>
              <a:t>Employing a Markov Chain Monte Carlo scheme enables us to reliably call mutations in each single cell even in experiments with high drop-out rates and missing data.</a:t>
            </a:r>
          </a:p>
        </p:txBody>
      </p:sp>
    </p:spTree>
    <p:extLst>
      <p:ext uri="{BB962C8B-B14F-4D97-AF65-F5344CB8AC3E}">
        <p14:creationId xmlns:p14="http://schemas.microsoft.com/office/powerpoint/2010/main" val="588723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A348BC-816A-7F49-939D-42E96A6AFD15}"/>
              </a:ext>
            </a:extLst>
          </p:cNvPr>
          <p:cNvSpPr/>
          <p:nvPr/>
        </p:nvSpPr>
        <p:spPr>
          <a:xfrm>
            <a:off x="38169" y="161415"/>
            <a:ext cx="8968031"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More tools for the clustering and Phylogenetics of single cells – E-scape</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9B5BA12-071A-284C-8A28-B1234F1A64F4}"/>
              </a:ext>
            </a:extLst>
          </p:cNvPr>
          <p:cNvSpPr txBox="1"/>
          <p:nvPr/>
        </p:nvSpPr>
        <p:spPr>
          <a:xfrm>
            <a:off x="348545" y="4929123"/>
            <a:ext cx="8347276"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E-scape consists of three visualization tools deployed as R html widgets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1) </a:t>
            </a:r>
            <a:r>
              <a:rPr lang="en-US" sz="1400" dirty="0" err="1">
                <a:latin typeface="Arial" panose="020B0604020202020204" pitchFamily="34" charset="0"/>
                <a:cs typeface="Arial" panose="020B0604020202020204" pitchFamily="34" charset="0"/>
              </a:rPr>
              <a:t>TimeScape</a:t>
            </a:r>
            <a:r>
              <a:rPr lang="en-US" sz="1400" dirty="0">
                <a:latin typeface="Arial" panose="020B0604020202020204" pitchFamily="34" charset="0"/>
                <a:cs typeface="Arial" panose="020B0604020202020204" pitchFamily="34" charset="0"/>
              </a:rPr>
              <a:t> for time series analysis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2) </a:t>
            </a:r>
            <a:r>
              <a:rPr lang="en-US" sz="1400" dirty="0" err="1">
                <a:latin typeface="Arial" panose="020B0604020202020204" pitchFamily="34" charset="0"/>
                <a:cs typeface="Arial" panose="020B0604020202020204" pitchFamily="34" charset="0"/>
              </a:rPr>
              <a:t>MapScape</a:t>
            </a:r>
            <a:r>
              <a:rPr lang="en-US" sz="1400" dirty="0">
                <a:latin typeface="Arial" panose="020B0604020202020204" pitchFamily="34" charset="0"/>
                <a:cs typeface="Arial" panose="020B0604020202020204" pitchFamily="34" charset="0"/>
              </a:rPr>
              <a:t> for spatial distribution analysis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3) </a:t>
            </a:r>
            <a:r>
              <a:rPr lang="en-US" sz="1400" dirty="0" err="1">
                <a:latin typeface="Arial" panose="020B0604020202020204" pitchFamily="34" charset="0"/>
                <a:cs typeface="Arial" panose="020B0604020202020204" pitchFamily="34" charset="0"/>
              </a:rPr>
              <a:t>CellScape</a:t>
            </a:r>
            <a:r>
              <a:rPr lang="en-US" sz="1400" dirty="0">
                <a:latin typeface="Arial" panose="020B0604020202020204" pitchFamily="34" charset="0"/>
                <a:cs typeface="Arial" panose="020B0604020202020204" pitchFamily="34" charset="0"/>
              </a:rPr>
              <a:t> for single-cell analysis, including analysis of the phylogenetic and population dynamics of cancer – the heatmap depicts genome-wide CNVs across single cells. The tree illustrates the evolutionary relationships between cells.</a:t>
            </a:r>
          </a:p>
        </p:txBody>
      </p:sp>
      <p:pic>
        <p:nvPicPr>
          <p:cNvPr id="3" name="Picture 2">
            <a:extLst>
              <a:ext uri="{FF2B5EF4-FFF2-40B4-BE49-F238E27FC236}">
                <a16:creationId xmlns:a16="http://schemas.microsoft.com/office/drawing/2014/main" id="{5FF86C71-C2FF-C941-8F17-782EBD6AFEAA}"/>
              </a:ext>
            </a:extLst>
          </p:cNvPr>
          <p:cNvPicPr>
            <a:picLocks noChangeAspect="1"/>
          </p:cNvPicPr>
          <p:nvPr/>
        </p:nvPicPr>
        <p:blipFill>
          <a:blip r:embed="rId3"/>
          <a:stretch>
            <a:fillRect/>
          </a:stretch>
        </p:blipFill>
        <p:spPr>
          <a:xfrm>
            <a:off x="465403" y="921568"/>
            <a:ext cx="8113561" cy="3802684"/>
          </a:xfrm>
          <a:prstGeom prst="rect">
            <a:avLst/>
          </a:prstGeom>
        </p:spPr>
      </p:pic>
      <p:sp>
        <p:nvSpPr>
          <p:cNvPr id="7" name="Rectangle 6">
            <a:extLst>
              <a:ext uri="{FF2B5EF4-FFF2-40B4-BE49-F238E27FC236}">
                <a16:creationId xmlns:a16="http://schemas.microsoft.com/office/drawing/2014/main" id="{B073E4B5-330E-F94C-BC22-B05300515529}"/>
              </a:ext>
            </a:extLst>
          </p:cNvPr>
          <p:cNvSpPr/>
          <p:nvPr/>
        </p:nvSpPr>
        <p:spPr>
          <a:xfrm>
            <a:off x="4862508" y="4682902"/>
            <a:ext cx="3816089" cy="246221"/>
          </a:xfrm>
          <a:prstGeom prst="rect">
            <a:avLst/>
          </a:prstGeom>
        </p:spPr>
        <p:txBody>
          <a:bodyPr wrap="square">
            <a:spAutoFit/>
          </a:bodyPr>
          <a:lstStyle/>
          <a:p>
            <a:pPr algn="r"/>
            <a:r>
              <a:rPr lang="en-US" sz="1000" i="1" dirty="0">
                <a:latin typeface="Arial" charset="0"/>
                <a:ea typeface="Arial" charset="0"/>
                <a:cs typeface="Arial" charset="0"/>
              </a:rPr>
              <a:t>Smith et al.  Nat Methods, 2017 Sohrab P Shah group</a:t>
            </a:r>
            <a:endParaRPr lang="x-none" sz="1000" i="1" dirty="0">
              <a:latin typeface="Arial" charset="0"/>
              <a:ea typeface="Arial" charset="0"/>
              <a:cs typeface="Arial" charset="0"/>
            </a:endParaRPr>
          </a:p>
        </p:txBody>
      </p:sp>
    </p:spTree>
    <p:extLst>
      <p:ext uri="{BB962C8B-B14F-4D97-AF65-F5344CB8AC3E}">
        <p14:creationId xmlns:p14="http://schemas.microsoft.com/office/powerpoint/2010/main" val="2531203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1A43DD-91D3-944E-8F18-0B5618AE2375}"/>
              </a:ext>
            </a:extLst>
          </p:cNvPr>
          <p:cNvSpPr/>
          <p:nvPr/>
        </p:nvSpPr>
        <p:spPr>
          <a:xfrm>
            <a:off x="38169" y="161415"/>
            <a:ext cx="8968031"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Summary</a:t>
            </a:r>
            <a:endParaRPr lang="en-US"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826448B-F95E-744C-A9FC-662AD7871926}"/>
              </a:ext>
            </a:extLst>
          </p:cNvPr>
          <p:cNvSpPr txBox="1"/>
          <p:nvPr/>
        </p:nvSpPr>
        <p:spPr>
          <a:xfrm>
            <a:off x="385662" y="927328"/>
            <a:ext cx="8347276" cy="457670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Single-cell whole-genome sequencing and Strand-</a:t>
            </a:r>
            <a:r>
              <a:rPr lang="en-US" sz="1400" dirty="0" err="1">
                <a:latin typeface="Arial" panose="020B0604020202020204" pitchFamily="34" charset="0"/>
                <a:cs typeface="Arial" panose="020B0604020202020204" pitchFamily="34" charset="0"/>
              </a:rPr>
              <a:t>seq</a:t>
            </a:r>
            <a:r>
              <a:rPr lang="en-US" sz="1400" dirty="0">
                <a:latin typeface="Arial" panose="020B0604020202020204" pitchFamily="34" charset="0"/>
                <a:cs typeface="Arial" panose="020B0604020202020204" pitchFamily="34" charset="0"/>
              </a:rPr>
              <a:t> are the representative technologies for the single-cell genomics</a:t>
            </a:r>
          </a:p>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BWA-MEM and bowtie2 are the aligners commonly used in the single-cell genomics</a:t>
            </a:r>
          </a:p>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In addition to genomic position, orientation of the alignment (Crick, Watson) is important in Strand-</a:t>
            </a:r>
            <a:r>
              <a:rPr lang="en-US" sz="1400" dirty="0" err="1">
                <a:latin typeface="Arial" panose="020B0604020202020204" pitchFamily="34" charset="0"/>
                <a:cs typeface="Arial" panose="020B0604020202020204" pitchFamily="34" charset="0"/>
              </a:rPr>
              <a:t>seq</a:t>
            </a:r>
            <a:r>
              <a:rPr lang="en-US" sz="1400" dirty="0">
                <a:latin typeface="Arial" panose="020B0604020202020204" pitchFamily="34" charset="0"/>
                <a:cs typeface="Arial" panose="020B0604020202020204" pitchFamily="34" charset="0"/>
              </a:rPr>
              <a:t> analysis</a:t>
            </a:r>
          </a:p>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Presentation from David</a:t>
            </a:r>
          </a:p>
          <a:p>
            <a:pPr marL="285750" indent="-285750">
              <a:lnSpc>
                <a:spcPct val="150000"/>
              </a:lnSpc>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1400" dirty="0" err="1">
                <a:latin typeface="Arial" panose="020B0604020202020204" pitchFamily="34" charset="0"/>
                <a:cs typeface="Arial" panose="020B0604020202020204" pitchFamily="34" charset="0"/>
              </a:rPr>
              <a:t>MosaiCatcher</a:t>
            </a:r>
            <a:r>
              <a:rPr lang="en-US" sz="1400" dirty="0">
                <a:latin typeface="Arial" panose="020B0604020202020204" pitchFamily="34" charset="0"/>
                <a:cs typeface="Arial" panose="020B0604020202020204" pitchFamily="34" charset="0"/>
              </a:rPr>
              <a:t> is the computational algorithm to detect characteristic footprint of diverse SV classes from the Strand-</a:t>
            </a:r>
            <a:r>
              <a:rPr lang="en-US" sz="1400" dirty="0" err="1">
                <a:latin typeface="Arial" panose="020B0604020202020204" pitchFamily="34" charset="0"/>
                <a:cs typeface="Arial" panose="020B0604020202020204" pitchFamily="34" charset="0"/>
              </a:rPr>
              <a:t>seq</a:t>
            </a:r>
            <a:r>
              <a:rPr lang="en-US" sz="1400" dirty="0">
                <a:latin typeface="Arial" panose="020B0604020202020204" pitchFamily="34" charset="0"/>
                <a:cs typeface="Arial" panose="020B0604020202020204" pitchFamily="34" charset="0"/>
              </a:rPr>
              <a:t> data</a:t>
            </a:r>
          </a:p>
          <a:p>
            <a:pPr marL="285750" indent="-285750">
              <a:lnSpc>
                <a:spcPct val="150000"/>
              </a:lnSpc>
              <a:buFont typeface="Arial" panose="020B0604020202020204" pitchFamily="34" charset="0"/>
              <a:buChar char="•"/>
            </a:pPr>
            <a:r>
              <a:rPr lang="en-US" sz="1400" dirty="0" err="1">
                <a:latin typeface="Arial" panose="020B0604020202020204" pitchFamily="34" charset="0"/>
                <a:cs typeface="Arial" panose="020B0604020202020204" pitchFamily="34" charset="0"/>
              </a:rPr>
              <a:t>Timescape</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etc</a:t>
            </a:r>
            <a:r>
              <a:rPr lang="en-US" sz="1400" dirty="0">
                <a:latin typeface="Arial" panose="020B0604020202020204" pitchFamily="34" charset="0"/>
                <a:cs typeface="Arial" panose="020B0604020202020204" pitchFamily="34" charset="0"/>
              </a:rPr>
              <a:t> can be used for the clustering and phylogenetics of single-cell genomics data</a:t>
            </a:r>
          </a:p>
          <a:p>
            <a:pPr marL="285750" indent="-285750">
              <a:lnSpc>
                <a:spcPct val="150000"/>
              </a:lnSpc>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817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E017F5-6B65-2B4C-88D8-901FFD6FDE42}"/>
              </a:ext>
            </a:extLst>
          </p:cNvPr>
          <p:cNvSpPr/>
          <p:nvPr/>
        </p:nvSpPr>
        <p:spPr>
          <a:xfrm>
            <a:off x="38169" y="161415"/>
            <a:ext cx="8968031"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Current studies based on the single-cell genomics</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60D8E43-4AE0-C548-879D-A2FB7F179E69}"/>
              </a:ext>
            </a:extLst>
          </p:cNvPr>
          <p:cNvPicPr>
            <a:picLocks noChangeAspect="1"/>
          </p:cNvPicPr>
          <p:nvPr/>
        </p:nvPicPr>
        <p:blipFill rotWithShape="1">
          <a:blip r:embed="rId2">
            <a:extLst>
              <a:ext uri="{28A0092B-C50C-407E-A947-70E740481C1C}">
                <a14:useLocalDpi xmlns:a14="http://schemas.microsoft.com/office/drawing/2010/main" val="0"/>
              </a:ext>
            </a:extLst>
          </a:blip>
          <a:srcRect b="34711"/>
          <a:stretch/>
        </p:blipFill>
        <p:spPr>
          <a:xfrm>
            <a:off x="905415" y="1000366"/>
            <a:ext cx="3420750" cy="1198879"/>
          </a:xfrm>
          <a:prstGeom prst="rect">
            <a:avLst/>
          </a:prstGeom>
        </p:spPr>
      </p:pic>
      <p:pic>
        <p:nvPicPr>
          <p:cNvPr id="8" name="Picture 7">
            <a:extLst>
              <a:ext uri="{FF2B5EF4-FFF2-40B4-BE49-F238E27FC236}">
                <a16:creationId xmlns:a16="http://schemas.microsoft.com/office/drawing/2014/main" id="{8C540346-7B21-CC47-9DF8-981B8EBBBB31}"/>
              </a:ext>
            </a:extLst>
          </p:cNvPr>
          <p:cNvPicPr>
            <a:picLocks noChangeAspect="1"/>
          </p:cNvPicPr>
          <p:nvPr/>
        </p:nvPicPr>
        <p:blipFill rotWithShape="1">
          <a:blip r:embed="rId3">
            <a:extLst>
              <a:ext uri="{28A0092B-C50C-407E-A947-70E740481C1C}">
                <a14:useLocalDpi xmlns:a14="http://schemas.microsoft.com/office/drawing/2010/main" val="0"/>
              </a:ext>
            </a:extLst>
          </a:blip>
          <a:srcRect b="64577"/>
          <a:stretch/>
        </p:blipFill>
        <p:spPr>
          <a:xfrm>
            <a:off x="651497" y="2325305"/>
            <a:ext cx="3674668" cy="1397679"/>
          </a:xfrm>
          <a:prstGeom prst="rect">
            <a:avLst/>
          </a:prstGeom>
        </p:spPr>
      </p:pic>
      <p:sp>
        <p:nvSpPr>
          <p:cNvPr id="10" name="CustomShape 1">
            <a:extLst>
              <a:ext uri="{FF2B5EF4-FFF2-40B4-BE49-F238E27FC236}">
                <a16:creationId xmlns:a16="http://schemas.microsoft.com/office/drawing/2014/main" id="{B3E94B30-9AA5-6847-B6D6-B9769F7C427F}"/>
              </a:ext>
            </a:extLst>
          </p:cNvPr>
          <p:cNvSpPr/>
          <p:nvPr/>
        </p:nvSpPr>
        <p:spPr>
          <a:xfrm>
            <a:off x="1875124" y="662790"/>
            <a:ext cx="1386173" cy="361800"/>
          </a:xfrm>
          <a:prstGeom prst="rect">
            <a:avLst/>
          </a:prstGeom>
          <a:noFill/>
          <a:ln>
            <a:noFill/>
          </a:ln>
        </p:spPr>
        <p:txBody>
          <a:bodyPr wrap="none" lIns="90000" tIns="45000" rIns="90000" bIns="45000"/>
          <a:lstStyle/>
          <a:p>
            <a:pPr algn="ctr"/>
            <a:r>
              <a:rPr lang="en-US" sz="1200" b="1" i="1" u="sng" dirty="0">
                <a:solidFill>
                  <a:schemeClr val="tx2"/>
                </a:solidFill>
              </a:rPr>
              <a:t>Neuronal Mosaicism during Aging</a:t>
            </a:r>
          </a:p>
        </p:txBody>
      </p:sp>
      <p:sp>
        <p:nvSpPr>
          <p:cNvPr id="11" name="CustomShape 1">
            <a:extLst>
              <a:ext uri="{FF2B5EF4-FFF2-40B4-BE49-F238E27FC236}">
                <a16:creationId xmlns:a16="http://schemas.microsoft.com/office/drawing/2014/main" id="{5B05BF50-B453-FC47-8F7D-032B4E324764}"/>
              </a:ext>
            </a:extLst>
          </p:cNvPr>
          <p:cNvSpPr/>
          <p:nvPr/>
        </p:nvSpPr>
        <p:spPr>
          <a:xfrm>
            <a:off x="6170495" y="662790"/>
            <a:ext cx="1386173" cy="361800"/>
          </a:xfrm>
          <a:prstGeom prst="rect">
            <a:avLst/>
          </a:prstGeom>
          <a:noFill/>
          <a:ln>
            <a:noFill/>
          </a:ln>
        </p:spPr>
        <p:txBody>
          <a:bodyPr wrap="none" lIns="90000" tIns="45000" rIns="90000" bIns="45000"/>
          <a:lstStyle/>
          <a:p>
            <a:pPr algn="ctr"/>
            <a:r>
              <a:rPr lang="en-US" sz="1200" b="1" i="1" u="sng" dirty="0">
                <a:solidFill>
                  <a:schemeClr val="tx2"/>
                </a:solidFill>
              </a:rPr>
              <a:t>Clonal hematopoiesis</a:t>
            </a:r>
          </a:p>
        </p:txBody>
      </p:sp>
      <p:pic>
        <p:nvPicPr>
          <p:cNvPr id="14" name="Picture 13">
            <a:extLst>
              <a:ext uri="{FF2B5EF4-FFF2-40B4-BE49-F238E27FC236}">
                <a16:creationId xmlns:a16="http://schemas.microsoft.com/office/drawing/2014/main" id="{CF3F8269-B1CA-A741-9346-868BA25F6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512" y="4020405"/>
            <a:ext cx="3333145" cy="2705265"/>
          </a:xfrm>
          <a:prstGeom prst="rect">
            <a:avLst/>
          </a:prstGeom>
        </p:spPr>
      </p:pic>
      <p:sp>
        <p:nvSpPr>
          <p:cNvPr id="15" name="CustomShape 1">
            <a:extLst>
              <a:ext uri="{FF2B5EF4-FFF2-40B4-BE49-F238E27FC236}">
                <a16:creationId xmlns:a16="http://schemas.microsoft.com/office/drawing/2014/main" id="{E50A79DE-1375-B848-A8DA-BC7B666BF441}"/>
              </a:ext>
            </a:extLst>
          </p:cNvPr>
          <p:cNvSpPr/>
          <p:nvPr/>
        </p:nvSpPr>
        <p:spPr>
          <a:xfrm>
            <a:off x="1965997" y="3859582"/>
            <a:ext cx="1386173" cy="361800"/>
          </a:xfrm>
          <a:prstGeom prst="rect">
            <a:avLst/>
          </a:prstGeom>
          <a:noFill/>
          <a:ln>
            <a:noFill/>
          </a:ln>
        </p:spPr>
        <p:txBody>
          <a:bodyPr wrap="none" lIns="90000" tIns="45000" rIns="90000" bIns="45000"/>
          <a:lstStyle/>
          <a:p>
            <a:pPr algn="ctr"/>
            <a:r>
              <a:rPr lang="en-US" sz="1200" b="1" i="1" u="sng" dirty="0">
                <a:solidFill>
                  <a:schemeClr val="tx2"/>
                </a:solidFill>
              </a:rPr>
              <a:t>Breast Cancer Mutation</a:t>
            </a:r>
          </a:p>
        </p:txBody>
      </p:sp>
      <p:sp>
        <p:nvSpPr>
          <p:cNvPr id="16" name="CustomShape 1">
            <a:extLst>
              <a:ext uri="{FF2B5EF4-FFF2-40B4-BE49-F238E27FC236}">
                <a16:creationId xmlns:a16="http://schemas.microsoft.com/office/drawing/2014/main" id="{84517318-2626-9A40-9B2A-C7591B030D17}"/>
              </a:ext>
            </a:extLst>
          </p:cNvPr>
          <p:cNvSpPr/>
          <p:nvPr/>
        </p:nvSpPr>
        <p:spPr>
          <a:xfrm>
            <a:off x="6238888" y="3839505"/>
            <a:ext cx="1386173" cy="361800"/>
          </a:xfrm>
          <a:prstGeom prst="rect">
            <a:avLst/>
          </a:prstGeom>
          <a:noFill/>
          <a:ln>
            <a:noFill/>
          </a:ln>
        </p:spPr>
        <p:txBody>
          <a:bodyPr wrap="none" lIns="90000" tIns="45000" rIns="90000" bIns="45000"/>
          <a:lstStyle/>
          <a:p>
            <a:pPr algn="ctr"/>
            <a:r>
              <a:rPr lang="en-US" sz="1200" b="1" i="1" u="sng" dirty="0">
                <a:solidFill>
                  <a:schemeClr val="tx2"/>
                </a:solidFill>
              </a:rPr>
              <a:t>Cancer Structural Variation</a:t>
            </a:r>
          </a:p>
        </p:txBody>
      </p:sp>
      <p:pic>
        <p:nvPicPr>
          <p:cNvPr id="17" name="Picture 16">
            <a:extLst>
              <a:ext uri="{FF2B5EF4-FFF2-40B4-BE49-F238E27FC236}">
                <a16:creationId xmlns:a16="http://schemas.microsoft.com/office/drawing/2014/main" id="{7BF0331D-9CFA-E244-A932-D00C99E54C4E}"/>
              </a:ext>
            </a:extLst>
          </p:cNvPr>
          <p:cNvPicPr>
            <a:picLocks noChangeAspect="1"/>
          </p:cNvPicPr>
          <p:nvPr/>
        </p:nvPicPr>
        <p:blipFill>
          <a:blip r:embed="rId5"/>
          <a:stretch>
            <a:fillRect/>
          </a:stretch>
        </p:blipFill>
        <p:spPr>
          <a:xfrm rot="16200000">
            <a:off x="5000059" y="4723035"/>
            <a:ext cx="1731894" cy="1473629"/>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65BEBD35-2A23-D74C-8CDF-6A3136B3CB85}"/>
              </a:ext>
            </a:extLst>
          </p:cNvPr>
          <p:cNvPicPr>
            <a:picLocks noChangeAspect="1"/>
          </p:cNvPicPr>
          <p:nvPr/>
        </p:nvPicPr>
        <p:blipFill>
          <a:blip r:embed="rId6"/>
          <a:stretch>
            <a:fillRect/>
          </a:stretch>
        </p:blipFill>
        <p:spPr>
          <a:xfrm>
            <a:off x="6602821" y="4593902"/>
            <a:ext cx="2295397" cy="1397679"/>
          </a:xfrm>
          <a:prstGeom prst="rect">
            <a:avLst/>
          </a:prstGeom>
        </p:spPr>
      </p:pic>
      <p:pic>
        <p:nvPicPr>
          <p:cNvPr id="20" name="Picture 19" descr="A picture containing photo, indoor&#10;&#10;Description automatically generated">
            <a:extLst>
              <a:ext uri="{FF2B5EF4-FFF2-40B4-BE49-F238E27FC236}">
                <a16:creationId xmlns:a16="http://schemas.microsoft.com/office/drawing/2014/main" id="{26E944FD-3F51-C148-B4B0-68A6643597B6}"/>
              </a:ext>
            </a:extLst>
          </p:cNvPr>
          <p:cNvPicPr>
            <a:picLocks noChangeAspect="1"/>
          </p:cNvPicPr>
          <p:nvPr/>
        </p:nvPicPr>
        <p:blipFill>
          <a:blip r:embed="rId7"/>
          <a:stretch>
            <a:fillRect/>
          </a:stretch>
        </p:blipFill>
        <p:spPr>
          <a:xfrm>
            <a:off x="5245611" y="1114901"/>
            <a:ext cx="2932384" cy="724859"/>
          </a:xfrm>
          <a:prstGeom prst="rect">
            <a:avLst/>
          </a:prstGeom>
        </p:spPr>
      </p:pic>
      <p:pic>
        <p:nvPicPr>
          <p:cNvPr id="21" name="Picture 20" descr="A map with text&#10;&#10;Description automatically generated">
            <a:extLst>
              <a:ext uri="{FF2B5EF4-FFF2-40B4-BE49-F238E27FC236}">
                <a16:creationId xmlns:a16="http://schemas.microsoft.com/office/drawing/2014/main" id="{C1F5F781-A42E-684A-9C45-E202CD721B63}"/>
              </a:ext>
            </a:extLst>
          </p:cNvPr>
          <p:cNvPicPr>
            <a:picLocks noChangeAspect="1"/>
          </p:cNvPicPr>
          <p:nvPr/>
        </p:nvPicPr>
        <p:blipFill>
          <a:blip r:embed="rId8"/>
          <a:stretch>
            <a:fillRect/>
          </a:stretch>
        </p:blipFill>
        <p:spPr>
          <a:xfrm>
            <a:off x="5290171" y="2002829"/>
            <a:ext cx="2843263" cy="1502460"/>
          </a:xfrm>
          <a:prstGeom prst="rect">
            <a:avLst/>
          </a:prstGeom>
        </p:spPr>
      </p:pic>
    </p:spTree>
    <p:extLst>
      <p:ext uri="{BB962C8B-B14F-4D97-AF65-F5344CB8AC3E}">
        <p14:creationId xmlns:p14="http://schemas.microsoft.com/office/powerpoint/2010/main" val="2828264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6AD081-1452-1247-9FB4-BF39B6430091}"/>
              </a:ext>
            </a:extLst>
          </p:cNvPr>
          <p:cNvSpPr/>
          <p:nvPr/>
        </p:nvSpPr>
        <p:spPr>
          <a:xfrm>
            <a:off x="38169" y="161415"/>
            <a:ext cx="8968031"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Overview of the single-cell genome data analysis – WGS </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4871180-BA9B-1B40-BA3A-3166B708D7D7}"/>
              </a:ext>
            </a:extLst>
          </p:cNvPr>
          <p:cNvPicPr>
            <a:picLocks noChangeAspect="1"/>
          </p:cNvPicPr>
          <p:nvPr/>
        </p:nvPicPr>
        <p:blipFill rotWithShape="1">
          <a:blip r:embed="rId3">
            <a:extLst>
              <a:ext uri="{28A0092B-C50C-407E-A947-70E740481C1C}">
                <a14:useLocalDpi xmlns:a14="http://schemas.microsoft.com/office/drawing/2010/main" val="0"/>
              </a:ext>
            </a:extLst>
          </a:blip>
          <a:srcRect b="34711"/>
          <a:stretch/>
        </p:blipFill>
        <p:spPr>
          <a:xfrm>
            <a:off x="263941" y="1633497"/>
            <a:ext cx="2140313" cy="750121"/>
          </a:xfrm>
          <a:prstGeom prst="rect">
            <a:avLst/>
          </a:prstGeom>
        </p:spPr>
      </p:pic>
      <p:sp>
        <p:nvSpPr>
          <p:cNvPr id="6" name="CustomShape 1">
            <a:extLst>
              <a:ext uri="{FF2B5EF4-FFF2-40B4-BE49-F238E27FC236}">
                <a16:creationId xmlns:a16="http://schemas.microsoft.com/office/drawing/2014/main" id="{D2338ED4-F074-7C49-A8F1-D920A8E99D8B}"/>
              </a:ext>
            </a:extLst>
          </p:cNvPr>
          <p:cNvSpPr/>
          <p:nvPr/>
        </p:nvSpPr>
        <p:spPr>
          <a:xfrm>
            <a:off x="649415" y="1130626"/>
            <a:ext cx="1386173" cy="361800"/>
          </a:xfrm>
          <a:prstGeom prst="rect">
            <a:avLst/>
          </a:prstGeom>
          <a:noFill/>
          <a:ln>
            <a:noFill/>
          </a:ln>
        </p:spPr>
        <p:txBody>
          <a:bodyPr wrap="none" lIns="90000" tIns="45000" rIns="90000" bIns="45000"/>
          <a:lstStyle/>
          <a:p>
            <a:pPr algn="ctr"/>
            <a:r>
              <a:rPr lang="en-US" sz="1200" b="1" i="1" u="sng" dirty="0">
                <a:solidFill>
                  <a:schemeClr val="tx2"/>
                </a:solidFill>
              </a:rPr>
              <a:t>Neuronal Mosaicism</a:t>
            </a:r>
          </a:p>
        </p:txBody>
      </p:sp>
      <p:sp>
        <p:nvSpPr>
          <p:cNvPr id="7" name="CustomShape 1">
            <a:extLst>
              <a:ext uri="{FF2B5EF4-FFF2-40B4-BE49-F238E27FC236}">
                <a16:creationId xmlns:a16="http://schemas.microsoft.com/office/drawing/2014/main" id="{32240474-21F2-8548-A4D0-1E5DFE0A5EF8}"/>
              </a:ext>
            </a:extLst>
          </p:cNvPr>
          <p:cNvSpPr/>
          <p:nvPr/>
        </p:nvSpPr>
        <p:spPr>
          <a:xfrm>
            <a:off x="2911206" y="1130626"/>
            <a:ext cx="1386173" cy="361800"/>
          </a:xfrm>
          <a:prstGeom prst="rect">
            <a:avLst/>
          </a:prstGeom>
          <a:noFill/>
          <a:ln>
            <a:noFill/>
          </a:ln>
        </p:spPr>
        <p:txBody>
          <a:bodyPr wrap="none" lIns="90000" tIns="45000" rIns="90000" bIns="45000"/>
          <a:lstStyle/>
          <a:p>
            <a:pPr algn="ctr"/>
            <a:r>
              <a:rPr lang="en-US" sz="1200" b="1" i="1" u="sng" dirty="0">
                <a:solidFill>
                  <a:schemeClr val="tx2"/>
                </a:solidFill>
              </a:rPr>
              <a:t>Clonal hematopoiesis</a:t>
            </a:r>
          </a:p>
        </p:txBody>
      </p:sp>
      <p:pic>
        <p:nvPicPr>
          <p:cNvPr id="8" name="Picture 7">
            <a:extLst>
              <a:ext uri="{FF2B5EF4-FFF2-40B4-BE49-F238E27FC236}">
                <a16:creationId xmlns:a16="http://schemas.microsoft.com/office/drawing/2014/main" id="{8F05A451-FA6C-5848-B943-D1561D5A19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4248" y="1704839"/>
            <a:ext cx="2085500" cy="1692645"/>
          </a:xfrm>
          <a:prstGeom prst="rect">
            <a:avLst/>
          </a:prstGeom>
        </p:spPr>
      </p:pic>
      <p:sp>
        <p:nvSpPr>
          <p:cNvPr id="9" name="CustomShape 1">
            <a:extLst>
              <a:ext uri="{FF2B5EF4-FFF2-40B4-BE49-F238E27FC236}">
                <a16:creationId xmlns:a16="http://schemas.microsoft.com/office/drawing/2014/main" id="{4AE7DA67-DB23-754B-966C-6713DAB3580E}"/>
              </a:ext>
            </a:extLst>
          </p:cNvPr>
          <p:cNvSpPr/>
          <p:nvPr/>
        </p:nvSpPr>
        <p:spPr>
          <a:xfrm>
            <a:off x="4981615" y="1130626"/>
            <a:ext cx="1386173" cy="361800"/>
          </a:xfrm>
          <a:prstGeom prst="rect">
            <a:avLst/>
          </a:prstGeom>
          <a:noFill/>
          <a:ln>
            <a:noFill/>
          </a:ln>
        </p:spPr>
        <p:txBody>
          <a:bodyPr wrap="none" lIns="90000" tIns="45000" rIns="90000" bIns="45000"/>
          <a:lstStyle/>
          <a:p>
            <a:pPr algn="ctr"/>
            <a:r>
              <a:rPr lang="en-US" sz="1200" b="1" i="1" u="sng" dirty="0">
                <a:solidFill>
                  <a:schemeClr val="tx2"/>
                </a:solidFill>
              </a:rPr>
              <a:t>Breast Cancer mutation</a:t>
            </a:r>
          </a:p>
        </p:txBody>
      </p:sp>
      <p:sp>
        <p:nvSpPr>
          <p:cNvPr id="10" name="CustomShape 1">
            <a:extLst>
              <a:ext uri="{FF2B5EF4-FFF2-40B4-BE49-F238E27FC236}">
                <a16:creationId xmlns:a16="http://schemas.microsoft.com/office/drawing/2014/main" id="{F9E62841-0F97-B94A-ACD0-846303BE13BB}"/>
              </a:ext>
            </a:extLst>
          </p:cNvPr>
          <p:cNvSpPr/>
          <p:nvPr/>
        </p:nvSpPr>
        <p:spPr>
          <a:xfrm>
            <a:off x="7270243" y="1130626"/>
            <a:ext cx="1386173" cy="361800"/>
          </a:xfrm>
          <a:prstGeom prst="rect">
            <a:avLst/>
          </a:prstGeom>
          <a:noFill/>
          <a:ln>
            <a:noFill/>
          </a:ln>
        </p:spPr>
        <p:txBody>
          <a:bodyPr wrap="none" lIns="90000" tIns="45000" rIns="90000" bIns="45000"/>
          <a:lstStyle/>
          <a:p>
            <a:pPr algn="ctr"/>
            <a:r>
              <a:rPr lang="en-US" sz="1200" b="1" i="1" u="sng" dirty="0">
                <a:solidFill>
                  <a:schemeClr val="tx2"/>
                </a:solidFill>
              </a:rPr>
              <a:t>Cancer Structural Variation</a:t>
            </a:r>
          </a:p>
        </p:txBody>
      </p:sp>
      <p:pic>
        <p:nvPicPr>
          <p:cNvPr id="11" name="Picture 10">
            <a:extLst>
              <a:ext uri="{FF2B5EF4-FFF2-40B4-BE49-F238E27FC236}">
                <a16:creationId xmlns:a16="http://schemas.microsoft.com/office/drawing/2014/main" id="{15FB5983-C6AA-5C44-9FF6-C0B453C26B38}"/>
              </a:ext>
            </a:extLst>
          </p:cNvPr>
          <p:cNvPicPr>
            <a:picLocks noChangeAspect="1"/>
          </p:cNvPicPr>
          <p:nvPr/>
        </p:nvPicPr>
        <p:blipFill>
          <a:blip r:embed="rId5"/>
          <a:stretch>
            <a:fillRect/>
          </a:stretch>
        </p:blipFill>
        <p:spPr>
          <a:xfrm rot="16200000">
            <a:off x="7084041" y="1884144"/>
            <a:ext cx="1731894" cy="1473629"/>
          </a:xfrm>
          <a:prstGeom prst="rect">
            <a:avLst/>
          </a:prstGeom>
        </p:spPr>
      </p:pic>
      <p:sp>
        <p:nvSpPr>
          <p:cNvPr id="12" name="Rounded Rectangle 11">
            <a:extLst>
              <a:ext uri="{FF2B5EF4-FFF2-40B4-BE49-F238E27FC236}">
                <a16:creationId xmlns:a16="http://schemas.microsoft.com/office/drawing/2014/main" id="{56381016-4873-3F4F-9FBA-9EA4C505EF0F}"/>
              </a:ext>
            </a:extLst>
          </p:cNvPr>
          <p:cNvSpPr/>
          <p:nvPr/>
        </p:nvSpPr>
        <p:spPr>
          <a:xfrm>
            <a:off x="116958" y="1020727"/>
            <a:ext cx="6687879" cy="2551814"/>
          </a:xfrm>
          <a:prstGeom prst="roundRect">
            <a:avLst>
              <a:gd name="adj" fmla="val 587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ounded Rectangle 12">
            <a:extLst>
              <a:ext uri="{FF2B5EF4-FFF2-40B4-BE49-F238E27FC236}">
                <a16:creationId xmlns:a16="http://schemas.microsoft.com/office/drawing/2014/main" id="{CDAA7FAC-BA91-C446-B5E4-1D82275CB473}"/>
              </a:ext>
            </a:extLst>
          </p:cNvPr>
          <p:cNvSpPr/>
          <p:nvPr/>
        </p:nvSpPr>
        <p:spPr>
          <a:xfrm>
            <a:off x="6958597" y="1020727"/>
            <a:ext cx="2060043" cy="2551814"/>
          </a:xfrm>
          <a:prstGeom prst="roundRect">
            <a:avLst>
              <a:gd name="adj" fmla="val 61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tangle 13">
            <a:extLst>
              <a:ext uri="{FF2B5EF4-FFF2-40B4-BE49-F238E27FC236}">
                <a16:creationId xmlns:a16="http://schemas.microsoft.com/office/drawing/2014/main" id="{57E3EBF2-8AC5-494C-A55D-56055B05D64D}"/>
              </a:ext>
            </a:extLst>
          </p:cNvPr>
          <p:cNvSpPr/>
          <p:nvPr/>
        </p:nvSpPr>
        <p:spPr>
          <a:xfrm>
            <a:off x="2035588" y="658000"/>
            <a:ext cx="2787525" cy="307777"/>
          </a:xfrm>
          <a:prstGeom prst="rect">
            <a:avLst/>
          </a:prstGeom>
        </p:spPr>
        <p:txBody>
          <a:bodyPr wrap="square">
            <a:spAutoFit/>
          </a:bodyPr>
          <a:lstStyle/>
          <a:p>
            <a:r>
              <a:rPr lang="en-US" sz="1400" b="1" dirty="0">
                <a:solidFill>
                  <a:srgbClr val="00B050"/>
                </a:solidFill>
                <a:latin typeface="Arial" charset="0"/>
                <a:ea typeface="Arial" charset="0"/>
                <a:cs typeface="Arial" charset="0"/>
              </a:rPr>
              <a:t>Single-cell whole-genome-</a:t>
            </a:r>
            <a:r>
              <a:rPr lang="en-US" sz="1400" b="1" dirty="0" err="1">
                <a:solidFill>
                  <a:srgbClr val="00B050"/>
                </a:solidFill>
                <a:latin typeface="Arial" charset="0"/>
                <a:ea typeface="Arial" charset="0"/>
                <a:cs typeface="Arial" charset="0"/>
              </a:rPr>
              <a:t>seq</a:t>
            </a:r>
            <a:endParaRPr lang="en-US" sz="1400" b="1" dirty="0">
              <a:solidFill>
                <a:srgbClr val="00B050"/>
              </a:solidFill>
              <a:latin typeface="Arial" charset="0"/>
              <a:ea typeface="Arial" charset="0"/>
              <a:cs typeface="Arial" charset="0"/>
            </a:endParaRPr>
          </a:p>
        </p:txBody>
      </p:sp>
      <p:sp>
        <p:nvSpPr>
          <p:cNvPr id="15" name="Rectangle 14">
            <a:extLst>
              <a:ext uri="{FF2B5EF4-FFF2-40B4-BE49-F238E27FC236}">
                <a16:creationId xmlns:a16="http://schemas.microsoft.com/office/drawing/2014/main" id="{5414A5B3-DEB6-6C45-A705-7769748FFDEE}"/>
              </a:ext>
            </a:extLst>
          </p:cNvPr>
          <p:cNvSpPr/>
          <p:nvPr/>
        </p:nvSpPr>
        <p:spPr>
          <a:xfrm>
            <a:off x="7408573" y="658000"/>
            <a:ext cx="1193165" cy="307777"/>
          </a:xfrm>
          <a:prstGeom prst="rect">
            <a:avLst/>
          </a:prstGeom>
        </p:spPr>
        <p:txBody>
          <a:bodyPr wrap="square">
            <a:spAutoFit/>
          </a:bodyPr>
          <a:lstStyle/>
          <a:p>
            <a:r>
              <a:rPr lang="en-US" sz="1400" b="1" dirty="0">
                <a:latin typeface="Arial" charset="0"/>
                <a:ea typeface="Arial" charset="0"/>
                <a:cs typeface="Arial" charset="0"/>
              </a:rPr>
              <a:t>Strand-</a:t>
            </a:r>
            <a:r>
              <a:rPr lang="en-US" sz="1400" b="1" dirty="0" err="1">
                <a:latin typeface="Arial" charset="0"/>
                <a:ea typeface="Arial" charset="0"/>
                <a:cs typeface="Arial" charset="0"/>
              </a:rPr>
              <a:t>seq</a:t>
            </a:r>
            <a:endParaRPr lang="en-US" sz="1400" b="1" dirty="0">
              <a:latin typeface="Arial" charset="0"/>
              <a:ea typeface="Arial" charset="0"/>
              <a:cs typeface="Arial" charset="0"/>
            </a:endParaRPr>
          </a:p>
        </p:txBody>
      </p:sp>
      <p:sp>
        <p:nvSpPr>
          <p:cNvPr id="16" name="Rounded Rectangle 15">
            <a:extLst>
              <a:ext uri="{FF2B5EF4-FFF2-40B4-BE49-F238E27FC236}">
                <a16:creationId xmlns:a16="http://schemas.microsoft.com/office/drawing/2014/main" id="{99877A10-38D3-0347-9408-BFCBC98FBDBC}"/>
              </a:ext>
            </a:extLst>
          </p:cNvPr>
          <p:cNvSpPr/>
          <p:nvPr/>
        </p:nvSpPr>
        <p:spPr>
          <a:xfrm>
            <a:off x="116958" y="3710241"/>
            <a:ext cx="8901682" cy="3693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70FB976D-EF3A-1547-98E6-BF64F0D37D47}"/>
              </a:ext>
            </a:extLst>
          </p:cNvPr>
          <p:cNvSpPr/>
          <p:nvPr/>
        </p:nvSpPr>
        <p:spPr>
          <a:xfrm>
            <a:off x="995693" y="3759526"/>
            <a:ext cx="7272517" cy="307777"/>
          </a:xfrm>
          <a:prstGeom prst="rect">
            <a:avLst/>
          </a:prstGeom>
        </p:spPr>
        <p:txBody>
          <a:bodyPr wrap="square">
            <a:spAutoFit/>
          </a:bodyPr>
          <a:lstStyle/>
          <a:p>
            <a:pPr algn="ctr"/>
            <a:r>
              <a:rPr lang="en-US" sz="1400" dirty="0">
                <a:latin typeface="Arial" panose="020B0604020202020204" pitchFamily="34" charset="0"/>
                <a:cs typeface="Arial" panose="020B0604020202020204" pitchFamily="34" charset="0"/>
              </a:rPr>
              <a:t>Step1. Alignment - Finding a correct position of reads: Bowtie2, BWA</a:t>
            </a:r>
          </a:p>
        </p:txBody>
      </p:sp>
      <p:sp>
        <p:nvSpPr>
          <p:cNvPr id="18" name="Rounded Rectangle 17">
            <a:extLst>
              <a:ext uri="{FF2B5EF4-FFF2-40B4-BE49-F238E27FC236}">
                <a16:creationId xmlns:a16="http://schemas.microsoft.com/office/drawing/2014/main" id="{C2556369-32E5-D34F-B221-736844F7CEBA}"/>
              </a:ext>
            </a:extLst>
          </p:cNvPr>
          <p:cNvSpPr/>
          <p:nvPr/>
        </p:nvSpPr>
        <p:spPr>
          <a:xfrm>
            <a:off x="116958" y="4219164"/>
            <a:ext cx="8901682" cy="3693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tangle 18">
            <a:extLst>
              <a:ext uri="{FF2B5EF4-FFF2-40B4-BE49-F238E27FC236}">
                <a16:creationId xmlns:a16="http://schemas.microsoft.com/office/drawing/2014/main" id="{C917D09C-61FA-A842-8141-14C93C8C13B6}"/>
              </a:ext>
            </a:extLst>
          </p:cNvPr>
          <p:cNvSpPr/>
          <p:nvPr/>
        </p:nvSpPr>
        <p:spPr>
          <a:xfrm>
            <a:off x="995693" y="4268449"/>
            <a:ext cx="7272517" cy="307777"/>
          </a:xfrm>
          <a:prstGeom prst="rect">
            <a:avLst/>
          </a:prstGeom>
        </p:spPr>
        <p:txBody>
          <a:bodyPr wrap="square">
            <a:spAutoFit/>
          </a:bodyPr>
          <a:lstStyle/>
          <a:p>
            <a:pPr algn="ctr"/>
            <a:r>
              <a:rPr lang="en-US" sz="1400" dirty="0">
                <a:latin typeface="Arial" panose="020B0604020202020204" pitchFamily="34" charset="0"/>
                <a:cs typeface="Arial" panose="020B0604020202020204" pitchFamily="34" charset="0"/>
              </a:rPr>
              <a:t>Step2. Remove PCR duplicate: Picard mark duplicate, </a:t>
            </a:r>
            <a:r>
              <a:rPr lang="en-US" sz="1400" dirty="0" err="1">
                <a:latin typeface="Arial" panose="020B0604020202020204" pitchFamily="34" charset="0"/>
                <a:cs typeface="Arial" panose="020B0604020202020204" pitchFamily="34" charset="0"/>
              </a:rPr>
              <a:t>Biobambam</a:t>
            </a:r>
            <a:r>
              <a:rPr lang="en-US" sz="1400" dirty="0">
                <a:latin typeface="Arial" panose="020B0604020202020204" pitchFamily="34" charset="0"/>
                <a:cs typeface="Arial" panose="020B0604020202020204" pitchFamily="34" charset="0"/>
              </a:rPr>
              <a:t> </a:t>
            </a:r>
          </a:p>
        </p:txBody>
      </p:sp>
      <p:sp>
        <p:nvSpPr>
          <p:cNvPr id="20" name="Rounded Rectangle 19">
            <a:extLst>
              <a:ext uri="{FF2B5EF4-FFF2-40B4-BE49-F238E27FC236}">
                <a16:creationId xmlns:a16="http://schemas.microsoft.com/office/drawing/2014/main" id="{1B8322DE-D8D5-594E-A725-768AD3089EA6}"/>
              </a:ext>
            </a:extLst>
          </p:cNvPr>
          <p:cNvSpPr/>
          <p:nvPr/>
        </p:nvSpPr>
        <p:spPr>
          <a:xfrm>
            <a:off x="121159" y="4728087"/>
            <a:ext cx="8901682" cy="3693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tangle 20">
            <a:extLst>
              <a:ext uri="{FF2B5EF4-FFF2-40B4-BE49-F238E27FC236}">
                <a16:creationId xmlns:a16="http://schemas.microsoft.com/office/drawing/2014/main" id="{BF085C4B-BE57-BB46-949D-2C8D90C0BBCC}"/>
              </a:ext>
            </a:extLst>
          </p:cNvPr>
          <p:cNvSpPr/>
          <p:nvPr/>
        </p:nvSpPr>
        <p:spPr>
          <a:xfrm>
            <a:off x="999894" y="4777372"/>
            <a:ext cx="7272517" cy="307777"/>
          </a:xfrm>
          <a:prstGeom prst="rect">
            <a:avLst/>
          </a:prstGeom>
        </p:spPr>
        <p:txBody>
          <a:bodyPr wrap="square">
            <a:spAutoFit/>
          </a:bodyPr>
          <a:lstStyle/>
          <a:p>
            <a:pPr algn="ctr"/>
            <a:r>
              <a:rPr lang="en-US" sz="1400" dirty="0">
                <a:latin typeface="Arial" panose="020B0604020202020204" pitchFamily="34" charset="0"/>
                <a:cs typeface="Arial" panose="020B0604020202020204" pitchFamily="34" charset="0"/>
              </a:rPr>
              <a:t>Step3. Genotyping, Segmentation: </a:t>
            </a:r>
            <a:r>
              <a:rPr lang="en-US" sz="1400" dirty="0" err="1">
                <a:latin typeface="Arial" panose="020B0604020202020204" pitchFamily="34" charset="0"/>
                <a:cs typeface="Arial" panose="020B0604020202020204" pitchFamily="34" charset="0"/>
              </a:rPr>
              <a:t>Freebayes</a:t>
            </a:r>
            <a:r>
              <a:rPr lang="en-US" sz="1400" dirty="0">
                <a:latin typeface="Arial" panose="020B0604020202020204" pitchFamily="34" charset="0"/>
                <a:cs typeface="Arial" panose="020B0604020202020204" pitchFamily="34" charset="0"/>
              </a:rPr>
              <a:t>, GATK, CBS</a:t>
            </a:r>
          </a:p>
        </p:txBody>
      </p:sp>
      <p:sp>
        <p:nvSpPr>
          <p:cNvPr id="22" name="Rounded Rectangle 21">
            <a:extLst>
              <a:ext uri="{FF2B5EF4-FFF2-40B4-BE49-F238E27FC236}">
                <a16:creationId xmlns:a16="http://schemas.microsoft.com/office/drawing/2014/main" id="{94B96074-8357-0C4E-AB3D-A53E3F2A91FC}"/>
              </a:ext>
            </a:extLst>
          </p:cNvPr>
          <p:cNvSpPr/>
          <p:nvPr/>
        </p:nvSpPr>
        <p:spPr>
          <a:xfrm>
            <a:off x="116958" y="5218457"/>
            <a:ext cx="8901682" cy="3693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tangle 22">
            <a:extLst>
              <a:ext uri="{FF2B5EF4-FFF2-40B4-BE49-F238E27FC236}">
                <a16:creationId xmlns:a16="http://schemas.microsoft.com/office/drawing/2014/main" id="{A4841A4E-EE6C-A74A-B768-57E7975FB829}"/>
              </a:ext>
            </a:extLst>
          </p:cNvPr>
          <p:cNvSpPr/>
          <p:nvPr/>
        </p:nvSpPr>
        <p:spPr>
          <a:xfrm>
            <a:off x="411481" y="5267742"/>
            <a:ext cx="8594720" cy="307777"/>
          </a:xfrm>
          <a:prstGeom prst="rect">
            <a:avLst/>
          </a:prstGeom>
        </p:spPr>
        <p:txBody>
          <a:bodyPr wrap="square">
            <a:spAutoFit/>
          </a:bodyPr>
          <a:lstStyle/>
          <a:p>
            <a:pPr algn="ctr"/>
            <a:r>
              <a:rPr lang="en-US" sz="1400" dirty="0">
                <a:latin typeface="Arial" panose="020B0604020202020204" pitchFamily="34" charset="0"/>
                <a:cs typeface="Arial" panose="020B0604020202020204" pitchFamily="34" charset="0"/>
              </a:rPr>
              <a:t>Step4. Mutation, SV (copy-number variation, inversion, translocation) calling: </a:t>
            </a:r>
            <a:r>
              <a:rPr lang="en-US" sz="1400" dirty="0" err="1">
                <a:latin typeface="Arial" panose="020B0604020202020204" pitchFamily="34" charset="0"/>
                <a:cs typeface="Arial" panose="020B0604020202020204" pitchFamily="34" charset="0"/>
              </a:rPr>
              <a:t>SCcaller</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AneuFinder</a:t>
            </a:r>
            <a:endParaRPr lang="en-US" sz="1400" dirty="0">
              <a:latin typeface="Arial" panose="020B0604020202020204" pitchFamily="34" charset="0"/>
              <a:cs typeface="Arial" panose="020B0604020202020204" pitchFamily="34" charset="0"/>
            </a:endParaRPr>
          </a:p>
        </p:txBody>
      </p:sp>
      <p:sp>
        <p:nvSpPr>
          <p:cNvPr id="24" name="Rounded Rectangle 23">
            <a:extLst>
              <a:ext uri="{FF2B5EF4-FFF2-40B4-BE49-F238E27FC236}">
                <a16:creationId xmlns:a16="http://schemas.microsoft.com/office/drawing/2014/main" id="{D56A24F2-7E0E-AA43-BB32-846852441A0D}"/>
              </a:ext>
            </a:extLst>
          </p:cNvPr>
          <p:cNvSpPr/>
          <p:nvPr/>
        </p:nvSpPr>
        <p:spPr>
          <a:xfrm>
            <a:off x="116958" y="5708827"/>
            <a:ext cx="8901682" cy="3693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tangle 24">
            <a:extLst>
              <a:ext uri="{FF2B5EF4-FFF2-40B4-BE49-F238E27FC236}">
                <a16:creationId xmlns:a16="http://schemas.microsoft.com/office/drawing/2014/main" id="{0FB8897F-EA6B-BF41-B938-4BB031561BC3}"/>
              </a:ext>
            </a:extLst>
          </p:cNvPr>
          <p:cNvSpPr/>
          <p:nvPr/>
        </p:nvSpPr>
        <p:spPr>
          <a:xfrm>
            <a:off x="995693" y="5758112"/>
            <a:ext cx="7272517" cy="307777"/>
          </a:xfrm>
          <a:prstGeom prst="rect">
            <a:avLst/>
          </a:prstGeom>
        </p:spPr>
        <p:txBody>
          <a:bodyPr wrap="square">
            <a:spAutoFit/>
          </a:bodyPr>
          <a:lstStyle/>
          <a:p>
            <a:pPr algn="ctr"/>
            <a:r>
              <a:rPr lang="en-US" sz="1400" dirty="0">
                <a:latin typeface="Arial" panose="020B0604020202020204" pitchFamily="34" charset="0"/>
                <a:cs typeface="Arial" panose="020B0604020202020204" pitchFamily="34" charset="0"/>
              </a:rPr>
              <a:t>Step5. Single-cell clustering and Phylogenetics: </a:t>
            </a:r>
            <a:r>
              <a:rPr lang="en-US" sz="1400" dirty="0" err="1">
                <a:latin typeface="Arial" panose="020B0604020202020204" pitchFamily="34" charset="0"/>
                <a:cs typeface="Arial" panose="020B0604020202020204" pitchFamily="34" charset="0"/>
              </a:rPr>
              <a:t>phangorn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TimeScape</a:t>
            </a:r>
            <a:endParaRPr lang="en-US" sz="1400" dirty="0">
              <a:latin typeface="Arial" panose="020B0604020202020204" pitchFamily="34" charset="0"/>
              <a:cs typeface="Arial" panose="020B0604020202020204" pitchFamily="34" charset="0"/>
            </a:endParaRPr>
          </a:p>
        </p:txBody>
      </p:sp>
      <p:pic>
        <p:nvPicPr>
          <p:cNvPr id="27" name="Picture 26" descr="A picture containing photo, indoor&#10;&#10;Description automatically generated">
            <a:extLst>
              <a:ext uri="{FF2B5EF4-FFF2-40B4-BE49-F238E27FC236}">
                <a16:creationId xmlns:a16="http://schemas.microsoft.com/office/drawing/2014/main" id="{7EEA42A6-439B-D147-AD6F-1B2ED0012BBF}"/>
              </a:ext>
            </a:extLst>
          </p:cNvPr>
          <p:cNvPicPr>
            <a:picLocks noChangeAspect="1"/>
          </p:cNvPicPr>
          <p:nvPr/>
        </p:nvPicPr>
        <p:blipFill>
          <a:blip r:embed="rId6"/>
          <a:stretch>
            <a:fillRect/>
          </a:stretch>
        </p:blipFill>
        <p:spPr>
          <a:xfrm>
            <a:off x="2491639" y="1752422"/>
            <a:ext cx="1986553" cy="491058"/>
          </a:xfrm>
          <a:prstGeom prst="rect">
            <a:avLst/>
          </a:prstGeom>
        </p:spPr>
      </p:pic>
      <p:pic>
        <p:nvPicPr>
          <p:cNvPr id="29" name="Picture 28" descr="A map with text&#10;&#10;Description automatically generated">
            <a:extLst>
              <a:ext uri="{FF2B5EF4-FFF2-40B4-BE49-F238E27FC236}">
                <a16:creationId xmlns:a16="http://schemas.microsoft.com/office/drawing/2014/main" id="{43597755-F4D1-564B-9AEB-91732E342E8B}"/>
              </a:ext>
            </a:extLst>
          </p:cNvPr>
          <p:cNvPicPr>
            <a:picLocks noChangeAspect="1"/>
          </p:cNvPicPr>
          <p:nvPr/>
        </p:nvPicPr>
        <p:blipFill>
          <a:blip r:embed="rId7"/>
          <a:stretch>
            <a:fillRect/>
          </a:stretch>
        </p:blipFill>
        <p:spPr>
          <a:xfrm>
            <a:off x="2491639" y="2381180"/>
            <a:ext cx="1926177" cy="1017846"/>
          </a:xfrm>
          <a:prstGeom prst="rect">
            <a:avLst/>
          </a:prstGeom>
        </p:spPr>
      </p:pic>
      <p:pic>
        <p:nvPicPr>
          <p:cNvPr id="30" name="Picture 29">
            <a:extLst>
              <a:ext uri="{FF2B5EF4-FFF2-40B4-BE49-F238E27FC236}">
                <a16:creationId xmlns:a16="http://schemas.microsoft.com/office/drawing/2014/main" id="{F4E2DAD5-FFC5-304E-A6F3-11FD363A6F6F}"/>
              </a:ext>
            </a:extLst>
          </p:cNvPr>
          <p:cNvPicPr>
            <a:picLocks noChangeAspect="1"/>
          </p:cNvPicPr>
          <p:nvPr/>
        </p:nvPicPr>
        <p:blipFill rotWithShape="1">
          <a:blip r:embed="rId8">
            <a:extLst>
              <a:ext uri="{28A0092B-C50C-407E-A947-70E740481C1C}">
                <a14:useLocalDpi xmlns:a14="http://schemas.microsoft.com/office/drawing/2010/main" val="0"/>
              </a:ext>
            </a:extLst>
          </a:blip>
          <a:srcRect b="64577"/>
          <a:stretch/>
        </p:blipFill>
        <p:spPr>
          <a:xfrm>
            <a:off x="242872" y="2521318"/>
            <a:ext cx="2161382" cy="822093"/>
          </a:xfrm>
          <a:prstGeom prst="rect">
            <a:avLst/>
          </a:prstGeom>
        </p:spPr>
      </p:pic>
    </p:spTree>
    <p:extLst>
      <p:ext uri="{BB962C8B-B14F-4D97-AF65-F5344CB8AC3E}">
        <p14:creationId xmlns:p14="http://schemas.microsoft.com/office/powerpoint/2010/main" val="409068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6AD081-1452-1247-9FB4-BF39B6430091}"/>
              </a:ext>
            </a:extLst>
          </p:cNvPr>
          <p:cNvSpPr/>
          <p:nvPr/>
        </p:nvSpPr>
        <p:spPr>
          <a:xfrm>
            <a:off x="38169" y="161415"/>
            <a:ext cx="8968031"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Overview of the single-cell genome data analysis – Strand-</a:t>
            </a:r>
            <a:r>
              <a:rPr lang="en-US" b="1" dirty="0" err="1">
                <a:latin typeface="Arial" panose="020B0604020202020204" pitchFamily="34" charset="0"/>
                <a:cs typeface="Arial" panose="020B0604020202020204" pitchFamily="34" charset="0"/>
              </a:rPr>
              <a:t>seq</a:t>
            </a:r>
            <a:endParaRPr lang="en-US" dirty="0">
              <a:latin typeface="Arial" panose="020B0604020202020204" pitchFamily="34" charset="0"/>
              <a:cs typeface="Arial" panose="020B0604020202020204" pitchFamily="34" charset="0"/>
            </a:endParaRPr>
          </a:p>
        </p:txBody>
      </p:sp>
      <p:sp>
        <p:nvSpPr>
          <p:cNvPr id="9" name="CustomShape 1">
            <a:extLst>
              <a:ext uri="{FF2B5EF4-FFF2-40B4-BE49-F238E27FC236}">
                <a16:creationId xmlns:a16="http://schemas.microsoft.com/office/drawing/2014/main" id="{4AE7DA67-DB23-754B-966C-6713DAB3580E}"/>
              </a:ext>
            </a:extLst>
          </p:cNvPr>
          <p:cNvSpPr/>
          <p:nvPr/>
        </p:nvSpPr>
        <p:spPr>
          <a:xfrm>
            <a:off x="4981615" y="1130626"/>
            <a:ext cx="1386173" cy="361800"/>
          </a:xfrm>
          <a:prstGeom prst="rect">
            <a:avLst/>
          </a:prstGeom>
          <a:noFill/>
          <a:ln>
            <a:noFill/>
          </a:ln>
        </p:spPr>
        <p:txBody>
          <a:bodyPr wrap="none" lIns="90000" tIns="45000" rIns="90000" bIns="45000"/>
          <a:lstStyle/>
          <a:p>
            <a:pPr algn="ctr"/>
            <a:r>
              <a:rPr lang="en-US" sz="1200" b="1" i="1" u="sng" dirty="0">
                <a:solidFill>
                  <a:schemeClr val="tx2"/>
                </a:solidFill>
              </a:rPr>
              <a:t>Cancer mutation</a:t>
            </a:r>
          </a:p>
        </p:txBody>
      </p:sp>
      <p:sp>
        <p:nvSpPr>
          <p:cNvPr id="10" name="CustomShape 1">
            <a:extLst>
              <a:ext uri="{FF2B5EF4-FFF2-40B4-BE49-F238E27FC236}">
                <a16:creationId xmlns:a16="http://schemas.microsoft.com/office/drawing/2014/main" id="{F9E62841-0F97-B94A-ACD0-846303BE13BB}"/>
              </a:ext>
            </a:extLst>
          </p:cNvPr>
          <p:cNvSpPr/>
          <p:nvPr/>
        </p:nvSpPr>
        <p:spPr>
          <a:xfrm>
            <a:off x="7270243" y="1130626"/>
            <a:ext cx="1386173" cy="361800"/>
          </a:xfrm>
          <a:prstGeom prst="rect">
            <a:avLst/>
          </a:prstGeom>
          <a:noFill/>
          <a:ln>
            <a:noFill/>
          </a:ln>
        </p:spPr>
        <p:txBody>
          <a:bodyPr wrap="none" lIns="90000" tIns="45000" rIns="90000" bIns="45000"/>
          <a:lstStyle/>
          <a:p>
            <a:pPr algn="ctr"/>
            <a:r>
              <a:rPr lang="en-US" sz="1200" b="1" i="1" u="sng" dirty="0">
                <a:solidFill>
                  <a:schemeClr val="tx2"/>
                </a:solidFill>
              </a:rPr>
              <a:t>Cancer Structural Variation</a:t>
            </a:r>
          </a:p>
        </p:txBody>
      </p:sp>
      <p:pic>
        <p:nvPicPr>
          <p:cNvPr id="11" name="Picture 10">
            <a:extLst>
              <a:ext uri="{FF2B5EF4-FFF2-40B4-BE49-F238E27FC236}">
                <a16:creationId xmlns:a16="http://schemas.microsoft.com/office/drawing/2014/main" id="{15FB5983-C6AA-5C44-9FF6-C0B453C26B38}"/>
              </a:ext>
            </a:extLst>
          </p:cNvPr>
          <p:cNvPicPr>
            <a:picLocks noChangeAspect="1"/>
          </p:cNvPicPr>
          <p:nvPr/>
        </p:nvPicPr>
        <p:blipFill>
          <a:blip r:embed="rId2"/>
          <a:stretch>
            <a:fillRect/>
          </a:stretch>
        </p:blipFill>
        <p:spPr>
          <a:xfrm rot="16200000">
            <a:off x="7084041" y="1884144"/>
            <a:ext cx="1731894" cy="1473629"/>
          </a:xfrm>
          <a:prstGeom prst="rect">
            <a:avLst/>
          </a:prstGeom>
        </p:spPr>
      </p:pic>
      <p:sp>
        <p:nvSpPr>
          <p:cNvPr id="12" name="Rounded Rectangle 11">
            <a:extLst>
              <a:ext uri="{FF2B5EF4-FFF2-40B4-BE49-F238E27FC236}">
                <a16:creationId xmlns:a16="http://schemas.microsoft.com/office/drawing/2014/main" id="{56381016-4873-3F4F-9FBA-9EA4C505EF0F}"/>
              </a:ext>
            </a:extLst>
          </p:cNvPr>
          <p:cNvSpPr/>
          <p:nvPr/>
        </p:nvSpPr>
        <p:spPr>
          <a:xfrm>
            <a:off x="116958" y="1020727"/>
            <a:ext cx="6687879" cy="2551814"/>
          </a:xfrm>
          <a:prstGeom prst="roundRect">
            <a:avLst>
              <a:gd name="adj" fmla="val 587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ounded Rectangle 12">
            <a:extLst>
              <a:ext uri="{FF2B5EF4-FFF2-40B4-BE49-F238E27FC236}">
                <a16:creationId xmlns:a16="http://schemas.microsoft.com/office/drawing/2014/main" id="{CDAA7FAC-BA91-C446-B5E4-1D82275CB473}"/>
              </a:ext>
            </a:extLst>
          </p:cNvPr>
          <p:cNvSpPr/>
          <p:nvPr/>
        </p:nvSpPr>
        <p:spPr>
          <a:xfrm>
            <a:off x="6958597" y="1020727"/>
            <a:ext cx="2060043" cy="2551814"/>
          </a:xfrm>
          <a:prstGeom prst="roundRect">
            <a:avLst>
              <a:gd name="adj" fmla="val 61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tangle 13">
            <a:extLst>
              <a:ext uri="{FF2B5EF4-FFF2-40B4-BE49-F238E27FC236}">
                <a16:creationId xmlns:a16="http://schemas.microsoft.com/office/drawing/2014/main" id="{57E3EBF2-8AC5-494C-A55D-56055B05D64D}"/>
              </a:ext>
            </a:extLst>
          </p:cNvPr>
          <p:cNvSpPr/>
          <p:nvPr/>
        </p:nvSpPr>
        <p:spPr>
          <a:xfrm>
            <a:off x="2035588" y="658000"/>
            <a:ext cx="2787525" cy="307777"/>
          </a:xfrm>
          <a:prstGeom prst="rect">
            <a:avLst/>
          </a:prstGeom>
        </p:spPr>
        <p:txBody>
          <a:bodyPr wrap="square">
            <a:spAutoFit/>
          </a:bodyPr>
          <a:lstStyle/>
          <a:p>
            <a:r>
              <a:rPr lang="en-US" sz="1400" b="1" dirty="0">
                <a:latin typeface="Arial" charset="0"/>
                <a:ea typeface="Arial" charset="0"/>
                <a:cs typeface="Arial" charset="0"/>
              </a:rPr>
              <a:t>Single-cell whole-genome-</a:t>
            </a:r>
            <a:r>
              <a:rPr lang="en-US" sz="1400" b="1" dirty="0" err="1">
                <a:latin typeface="Arial" charset="0"/>
                <a:ea typeface="Arial" charset="0"/>
                <a:cs typeface="Arial" charset="0"/>
              </a:rPr>
              <a:t>seq</a:t>
            </a:r>
            <a:endParaRPr lang="en-US" sz="1400" b="1" dirty="0">
              <a:latin typeface="Arial" charset="0"/>
              <a:ea typeface="Arial" charset="0"/>
              <a:cs typeface="Arial" charset="0"/>
            </a:endParaRPr>
          </a:p>
        </p:txBody>
      </p:sp>
      <p:sp>
        <p:nvSpPr>
          <p:cNvPr id="15" name="Rectangle 14">
            <a:extLst>
              <a:ext uri="{FF2B5EF4-FFF2-40B4-BE49-F238E27FC236}">
                <a16:creationId xmlns:a16="http://schemas.microsoft.com/office/drawing/2014/main" id="{5414A5B3-DEB6-6C45-A705-7769748FFDEE}"/>
              </a:ext>
            </a:extLst>
          </p:cNvPr>
          <p:cNvSpPr/>
          <p:nvPr/>
        </p:nvSpPr>
        <p:spPr>
          <a:xfrm>
            <a:off x="7408573" y="658000"/>
            <a:ext cx="1193165" cy="307777"/>
          </a:xfrm>
          <a:prstGeom prst="rect">
            <a:avLst/>
          </a:prstGeom>
        </p:spPr>
        <p:txBody>
          <a:bodyPr wrap="square">
            <a:spAutoFit/>
          </a:bodyPr>
          <a:lstStyle/>
          <a:p>
            <a:r>
              <a:rPr lang="en-US" sz="1400" b="1" dirty="0">
                <a:solidFill>
                  <a:srgbClr val="00B050"/>
                </a:solidFill>
                <a:latin typeface="Arial" charset="0"/>
                <a:ea typeface="Arial" charset="0"/>
                <a:cs typeface="Arial" charset="0"/>
              </a:rPr>
              <a:t>Strand-</a:t>
            </a:r>
            <a:r>
              <a:rPr lang="en-US" sz="1400" b="1" dirty="0" err="1">
                <a:solidFill>
                  <a:srgbClr val="00B050"/>
                </a:solidFill>
                <a:latin typeface="Arial" charset="0"/>
                <a:ea typeface="Arial" charset="0"/>
                <a:cs typeface="Arial" charset="0"/>
              </a:rPr>
              <a:t>seq</a:t>
            </a:r>
            <a:endParaRPr lang="en-US" sz="1400" b="1" dirty="0">
              <a:solidFill>
                <a:srgbClr val="00B050"/>
              </a:solidFill>
              <a:latin typeface="Arial" charset="0"/>
              <a:ea typeface="Arial" charset="0"/>
              <a:cs typeface="Arial" charset="0"/>
            </a:endParaRPr>
          </a:p>
        </p:txBody>
      </p:sp>
      <p:sp>
        <p:nvSpPr>
          <p:cNvPr id="16" name="Rounded Rectangle 15">
            <a:extLst>
              <a:ext uri="{FF2B5EF4-FFF2-40B4-BE49-F238E27FC236}">
                <a16:creationId xmlns:a16="http://schemas.microsoft.com/office/drawing/2014/main" id="{99877A10-38D3-0347-9408-BFCBC98FBDBC}"/>
              </a:ext>
            </a:extLst>
          </p:cNvPr>
          <p:cNvSpPr/>
          <p:nvPr/>
        </p:nvSpPr>
        <p:spPr>
          <a:xfrm>
            <a:off x="116958" y="3710241"/>
            <a:ext cx="8901682" cy="3693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tangle 16">
            <a:extLst>
              <a:ext uri="{FF2B5EF4-FFF2-40B4-BE49-F238E27FC236}">
                <a16:creationId xmlns:a16="http://schemas.microsoft.com/office/drawing/2014/main" id="{70FB976D-EF3A-1547-98E6-BF64F0D37D47}"/>
              </a:ext>
            </a:extLst>
          </p:cNvPr>
          <p:cNvSpPr/>
          <p:nvPr/>
        </p:nvSpPr>
        <p:spPr>
          <a:xfrm>
            <a:off x="995693" y="3759526"/>
            <a:ext cx="7272517" cy="307777"/>
          </a:xfrm>
          <a:prstGeom prst="rect">
            <a:avLst/>
          </a:prstGeom>
        </p:spPr>
        <p:txBody>
          <a:bodyPr wrap="square">
            <a:spAutoFit/>
          </a:bodyPr>
          <a:lstStyle/>
          <a:p>
            <a:pPr algn="ctr"/>
            <a:r>
              <a:rPr lang="en-US" sz="1400" dirty="0">
                <a:latin typeface="Arial" panose="020B0604020202020204" pitchFamily="34" charset="0"/>
                <a:cs typeface="Arial" panose="020B0604020202020204" pitchFamily="34" charset="0"/>
              </a:rPr>
              <a:t>Step1. Alignment - Finding a correct position of reads: </a:t>
            </a:r>
            <a:r>
              <a:rPr lang="en-US" sz="1400" dirty="0">
                <a:solidFill>
                  <a:srgbClr val="00B050"/>
                </a:solidFill>
                <a:latin typeface="Arial" panose="020B0604020202020204" pitchFamily="34" charset="0"/>
                <a:cs typeface="Arial" panose="020B0604020202020204" pitchFamily="34" charset="0"/>
              </a:rPr>
              <a:t>BWA</a:t>
            </a:r>
          </a:p>
        </p:txBody>
      </p:sp>
      <p:sp>
        <p:nvSpPr>
          <p:cNvPr id="18" name="Rounded Rectangle 17">
            <a:extLst>
              <a:ext uri="{FF2B5EF4-FFF2-40B4-BE49-F238E27FC236}">
                <a16:creationId xmlns:a16="http://schemas.microsoft.com/office/drawing/2014/main" id="{C2556369-32E5-D34F-B221-736844F7CEBA}"/>
              </a:ext>
            </a:extLst>
          </p:cNvPr>
          <p:cNvSpPr/>
          <p:nvPr/>
        </p:nvSpPr>
        <p:spPr>
          <a:xfrm>
            <a:off x="116958" y="4219164"/>
            <a:ext cx="8901682" cy="3693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tangle 18">
            <a:extLst>
              <a:ext uri="{FF2B5EF4-FFF2-40B4-BE49-F238E27FC236}">
                <a16:creationId xmlns:a16="http://schemas.microsoft.com/office/drawing/2014/main" id="{C917D09C-61FA-A842-8141-14C93C8C13B6}"/>
              </a:ext>
            </a:extLst>
          </p:cNvPr>
          <p:cNvSpPr/>
          <p:nvPr/>
        </p:nvSpPr>
        <p:spPr>
          <a:xfrm>
            <a:off x="995693" y="4268449"/>
            <a:ext cx="7272517" cy="307777"/>
          </a:xfrm>
          <a:prstGeom prst="rect">
            <a:avLst/>
          </a:prstGeom>
        </p:spPr>
        <p:txBody>
          <a:bodyPr wrap="square">
            <a:spAutoFit/>
          </a:bodyPr>
          <a:lstStyle/>
          <a:p>
            <a:pPr algn="ctr"/>
            <a:r>
              <a:rPr lang="en-US" sz="1400" dirty="0">
                <a:latin typeface="Arial" panose="020B0604020202020204" pitchFamily="34" charset="0"/>
                <a:cs typeface="Arial" panose="020B0604020202020204" pitchFamily="34" charset="0"/>
              </a:rPr>
              <a:t>Step2. Remove PCR duplicate: </a:t>
            </a:r>
            <a:r>
              <a:rPr lang="en-US" sz="1400" dirty="0" err="1">
                <a:solidFill>
                  <a:srgbClr val="00B050"/>
                </a:solidFill>
                <a:latin typeface="Arial" panose="020B0604020202020204" pitchFamily="34" charset="0"/>
                <a:cs typeface="Arial" panose="020B0604020202020204" pitchFamily="34" charset="0"/>
              </a:rPr>
              <a:t>Biobambam</a:t>
            </a:r>
            <a:r>
              <a:rPr lang="en-US" sz="1400" dirty="0">
                <a:solidFill>
                  <a:srgbClr val="00B050"/>
                </a:solidFill>
                <a:latin typeface="Arial" panose="020B0604020202020204" pitchFamily="34" charset="0"/>
                <a:cs typeface="Arial" panose="020B0604020202020204" pitchFamily="34" charset="0"/>
              </a:rPr>
              <a:t> </a:t>
            </a:r>
          </a:p>
        </p:txBody>
      </p:sp>
      <p:sp>
        <p:nvSpPr>
          <p:cNvPr id="20" name="Rounded Rectangle 19">
            <a:extLst>
              <a:ext uri="{FF2B5EF4-FFF2-40B4-BE49-F238E27FC236}">
                <a16:creationId xmlns:a16="http://schemas.microsoft.com/office/drawing/2014/main" id="{1B8322DE-D8D5-594E-A725-768AD3089EA6}"/>
              </a:ext>
            </a:extLst>
          </p:cNvPr>
          <p:cNvSpPr/>
          <p:nvPr/>
        </p:nvSpPr>
        <p:spPr>
          <a:xfrm>
            <a:off x="121159" y="4728087"/>
            <a:ext cx="8901682" cy="3693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tangle 20">
            <a:extLst>
              <a:ext uri="{FF2B5EF4-FFF2-40B4-BE49-F238E27FC236}">
                <a16:creationId xmlns:a16="http://schemas.microsoft.com/office/drawing/2014/main" id="{BF085C4B-BE57-BB46-949D-2C8D90C0BBCC}"/>
              </a:ext>
            </a:extLst>
          </p:cNvPr>
          <p:cNvSpPr/>
          <p:nvPr/>
        </p:nvSpPr>
        <p:spPr>
          <a:xfrm>
            <a:off x="999894" y="4777372"/>
            <a:ext cx="7272517" cy="307777"/>
          </a:xfrm>
          <a:prstGeom prst="rect">
            <a:avLst/>
          </a:prstGeom>
        </p:spPr>
        <p:txBody>
          <a:bodyPr wrap="square">
            <a:spAutoFit/>
          </a:bodyPr>
          <a:lstStyle/>
          <a:p>
            <a:pPr algn="ctr"/>
            <a:r>
              <a:rPr lang="en-US" sz="1400" dirty="0">
                <a:latin typeface="Arial" panose="020B0604020202020204" pitchFamily="34" charset="0"/>
                <a:cs typeface="Arial" panose="020B0604020202020204" pitchFamily="34" charset="0"/>
              </a:rPr>
              <a:t>Step3. Genotyping, Segmentation: </a:t>
            </a:r>
            <a:r>
              <a:rPr lang="en-US" sz="1400" dirty="0" err="1">
                <a:solidFill>
                  <a:srgbClr val="00B050"/>
                </a:solidFill>
                <a:latin typeface="Arial" panose="020B0604020202020204" pitchFamily="34" charset="0"/>
                <a:cs typeface="Arial" panose="020B0604020202020204" pitchFamily="34" charset="0"/>
              </a:rPr>
              <a:t>Freebayes</a:t>
            </a:r>
            <a:r>
              <a:rPr lang="en-US" sz="1400" dirty="0">
                <a:solidFill>
                  <a:srgbClr val="00B050"/>
                </a:solidFill>
                <a:latin typeface="Arial" panose="020B0604020202020204" pitchFamily="34" charset="0"/>
                <a:cs typeface="Arial" panose="020B0604020202020204" pitchFamily="34" charset="0"/>
              </a:rPr>
              <a:t>, </a:t>
            </a:r>
            <a:r>
              <a:rPr lang="en-US" sz="1400" dirty="0" err="1">
                <a:solidFill>
                  <a:srgbClr val="00B050"/>
                </a:solidFill>
                <a:latin typeface="Arial" panose="020B0604020202020204" pitchFamily="34" charset="0"/>
                <a:cs typeface="Arial" panose="020B0604020202020204" pitchFamily="34" charset="0"/>
              </a:rPr>
              <a:t>StrandPhaseR</a:t>
            </a:r>
            <a:r>
              <a:rPr lang="en-US" sz="1400" dirty="0">
                <a:solidFill>
                  <a:srgbClr val="00B050"/>
                </a:solidFill>
                <a:latin typeface="Arial" panose="020B0604020202020204" pitchFamily="34" charset="0"/>
                <a:cs typeface="Arial" panose="020B0604020202020204" pitchFamily="34" charset="0"/>
              </a:rPr>
              <a:t>, </a:t>
            </a:r>
            <a:r>
              <a:rPr lang="en-US" sz="1400" dirty="0" err="1">
                <a:solidFill>
                  <a:srgbClr val="00B050"/>
                </a:solidFill>
                <a:latin typeface="Arial" panose="020B0604020202020204" pitchFamily="34" charset="0"/>
                <a:cs typeface="Arial" panose="020B0604020202020204" pitchFamily="34" charset="0"/>
              </a:rPr>
              <a:t>BreakpointR</a:t>
            </a:r>
            <a:endParaRPr lang="en-US" sz="1400" dirty="0">
              <a:solidFill>
                <a:srgbClr val="00B050"/>
              </a:solidFill>
              <a:latin typeface="Arial" panose="020B0604020202020204" pitchFamily="34" charset="0"/>
              <a:cs typeface="Arial" panose="020B0604020202020204" pitchFamily="34" charset="0"/>
            </a:endParaRPr>
          </a:p>
        </p:txBody>
      </p:sp>
      <p:sp>
        <p:nvSpPr>
          <p:cNvPr id="22" name="Rounded Rectangle 21">
            <a:extLst>
              <a:ext uri="{FF2B5EF4-FFF2-40B4-BE49-F238E27FC236}">
                <a16:creationId xmlns:a16="http://schemas.microsoft.com/office/drawing/2014/main" id="{94B96074-8357-0C4E-AB3D-A53E3F2A91FC}"/>
              </a:ext>
            </a:extLst>
          </p:cNvPr>
          <p:cNvSpPr/>
          <p:nvPr/>
        </p:nvSpPr>
        <p:spPr>
          <a:xfrm>
            <a:off x="116958" y="5218457"/>
            <a:ext cx="8901682" cy="3693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tangle 22">
            <a:extLst>
              <a:ext uri="{FF2B5EF4-FFF2-40B4-BE49-F238E27FC236}">
                <a16:creationId xmlns:a16="http://schemas.microsoft.com/office/drawing/2014/main" id="{A4841A4E-EE6C-A74A-B768-57E7975FB829}"/>
              </a:ext>
            </a:extLst>
          </p:cNvPr>
          <p:cNvSpPr/>
          <p:nvPr/>
        </p:nvSpPr>
        <p:spPr>
          <a:xfrm>
            <a:off x="995693" y="5267742"/>
            <a:ext cx="7453363" cy="307777"/>
          </a:xfrm>
          <a:prstGeom prst="rect">
            <a:avLst/>
          </a:prstGeom>
        </p:spPr>
        <p:txBody>
          <a:bodyPr wrap="square">
            <a:spAutoFit/>
          </a:bodyPr>
          <a:lstStyle/>
          <a:p>
            <a:pPr algn="ctr"/>
            <a:r>
              <a:rPr lang="en-US" sz="1400" dirty="0">
                <a:latin typeface="Arial" panose="020B0604020202020204" pitchFamily="34" charset="0"/>
                <a:cs typeface="Arial" panose="020B0604020202020204" pitchFamily="34" charset="0"/>
              </a:rPr>
              <a:t>Step4. Mutation, SV (copy-number variation, inversion, translocation) calling: </a:t>
            </a:r>
            <a:r>
              <a:rPr lang="en-US" sz="1400" dirty="0" err="1">
                <a:solidFill>
                  <a:srgbClr val="00B050"/>
                </a:solidFill>
                <a:latin typeface="Arial" panose="020B0604020202020204" pitchFamily="34" charset="0"/>
                <a:cs typeface="Arial" panose="020B0604020202020204" pitchFamily="34" charset="0"/>
              </a:rPr>
              <a:t>MosaiCatcher</a:t>
            </a:r>
            <a:endParaRPr lang="en-US" sz="1400" dirty="0">
              <a:solidFill>
                <a:srgbClr val="00B050"/>
              </a:solidFill>
              <a:latin typeface="Arial" panose="020B0604020202020204" pitchFamily="34" charset="0"/>
              <a:cs typeface="Arial" panose="020B0604020202020204" pitchFamily="34" charset="0"/>
            </a:endParaRPr>
          </a:p>
        </p:txBody>
      </p:sp>
      <p:sp>
        <p:nvSpPr>
          <p:cNvPr id="24" name="Rounded Rectangle 23">
            <a:extLst>
              <a:ext uri="{FF2B5EF4-FFF2-40B4-BE49-F238E27FC236}">
                <a16:creationId xmlns:a16="http://schemas.microsoft.com/office/drawing/2014/main" id="{D56A24F2-7E0E-AA43-BB32-846852441A0D}"/>
              </a:ext>
            </a:extLst>
          </p:cNvPr>
          <p:cNvSpPr/>
          <p:nvPr/>
        </p:nvSpPr>
        <p:spPr>
          <a:xfrm>
            <a:off x="116958" y="5708827"/>
            <a:ext cx="8901682" cy="3693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tangle 24">
            <a:extLst>
              <a:ext uri="{FF2B5EF4-FFF2-40B4-BE49-F238E27FC236}">
                <a16:creationId xmlns:a16="http://schemas.microsoft.com/office/drawing/2014/main" id="{0FB8897F-EA6B-BF41-B938-4BB031561BC3}"/>
              </a:ext>
            </a:extLst>
          </p:cNvPr>
          <p:cNvSpPr/>
          <p:nvPr/>
        </p:nvSpPr>
        <p:spPr>
          <a:xfrm>
            <a:off x="995693" y="5758112"/>
            <a:ext cx="7272517" cy="307777"/>
          </a:xfrm>
          <a:prstGeom prst="rect">
            <a:avLst/>
          </a:prstGeom>
        </p:spPr>
        <p:txBody>
          <a:bodyPr wrap="square">
            <a:spAutoFit/>
          </a:bodyPr>
          <a:lstStyle/>
          <a:p>
            <a:pPr algn="ctr"/>
            <a:r>
              <a:rPr lang="en-US" sz="1400" dirty="0">
                <a:latin typeface="Arial" panose="020B0604020202020204" pitchFamily="34" charset="0"/>
                <a:cs typeface="Arial" panose="020B0604020202020204" pitchFamily="34" charset="0"/>
              </a:rPr>
              <a:t>Step5. Single-cell clustering and Phylogenetics</a:t>
            </a:r>
          </a:p>
        </p:txBody>
      </p:sp>
      <p:pic>
        <p:nvPicPr>
          <p:cNvPr id="26" name="Picture 25">
            <a:extLst>
              <a:ext uri="{FF2B5EF4-FFF2-40B4-BE49-F238E27FC236}">
                <a16:creationId xmlns:a16="http://schemas.microsoft.com/office/drawing/2014/main" id="{0EB352D6-77E1-B745-B593-2CCB981B6B24}"/>
              </a:ext>
            </a:extLst>
          </p:cNvPr>
          <p:cNvPicPr>
            <a:picLocks noChangeAspect="1"/>
          </p:cNvPicPr>
          <p:nvPr/>
        </p:nvPicPr>
        <p:blipFill rotWithShape="1">
          <a:blip r:embed="rId3">
            <a:extLst>
              <a:ext uri="{28A0092B-C50C-407E-A947-70E740481C1C}">
                <a14:useLocalDpi xmlns:a14="http://schemas.microsoft.com/office/drawing/2010/main" val="0"/>
              </a:ext>
            </a:extLst>
          </a:blip>
          <a:srcRect b="34711"/>
          <a:stretch/>
        </p:blipFill>
        <p:spPr>
          <a:xfrm>
            <a:off x="263941" y="1633497"/>
            <a:ext cx="2140313" cy="750121"/>
          </a:xfrm>
          <a:prstGeom prst="rect">
            <a:avLst/>
          </a:prstGeom>
        </p:spPr>
      </p:pic>
      <p:pic>
        <p:nvPicPr>
          <p:cNvPr id="27" name="Picture 26">
            <a:extLst>
              <a:ext uri="{FF2B5EF4-FFF2-40B4-BE49-F238E27FC236}">
                <a16:creationId xmlns:a16="http://schemas.microsoft.com/office/drawing/2014/main" id="{CD2E89F5-E49F-7F45-B7A1-9D72AFB20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4248" y="1704839"/>
            <a:ext cx="2085500" cy="1692645"/>
          </a:xfrm>
          <a:prstGeom prst="rect">
            <a:avLst/>
          </a:prstGeom>
        </p:spPr>
      </p:pic>
      <p:pic>
        <p:nvPicPr>
          <p:cNvPr id="28" name="Picture 27" descr="A picture containing photo, indoor&#10;&#10;Description automatically generated">
            <a:extLst>
              <a:ext uri="{FF2B5EF4-FFF2-40B4-BE49-F238E27FC236}">
                <a16:creationId xmlns:a16="http://schemas.microsoft.com/office/drawing/2014/main" id="{4564E758-AA8A-CA41-B876-74D8556DB1C7}"/>
              </a:ext>
            </a:extLst>
          </p:cNvPr>
          <p:cNvPicPr>
            <a:picLocks noChangeAspect="1"/>
          </p:cNvPicPr>
          <p:nvPr/>
        </p:nvPicPr>
        <p:blipFill>
          <a:blip r:embed="rId5"/>
          <a:stretch>
            <a:fillRect/>
          </a:stretch>
        </p:blipFill>
        <p:spPr>
          <a:xfrm>
            <a:off x="2491639" y="1752422"/>
            <a:ext cx="1986553" cy="491058"/>
          </a:xfrm>
          <a:prstGeom prst="rect">
            <a:avLst/>
          </a:prstGeom>
        </p:spPr>
      </p:pic>
      <p:pic>
        <p:nvPicPr>
          <p:cNvPr id="29" name="Picture 28" descr="A map with text&#10;&#10;Description automatically generated">
            <a:extLst>
              <a:ext uri="{FF2B5EF4-FFF2-40B4-BE49-F238E27FC236}">
                <a16:creationId xmlns:a16="http://schemas.microsoft.com/office/drawing/2014/main" id="{AFBCEFC9-3E60-5A45-9781-F191E91943C1}"/>
              </a:ext>
            </a:extLst>
          </p:cNvPr>
          <p:cNvPicPr>
            <a:picLocks noChangeAspect="1"/>
          </p:cNvPicPr>
          <p:nvPr/>
        </p:nvPicPr>
        <p:blipFill>
          <a:blip r:embed="rId6"/>
          <a:stretch>
            <a:fillRect/>
          </a:stretch>
        </p:blipFill>
        <p:spPr>
          <a:xfrm>
            <a:off x="2491639" y="2381180"/>
            <a:ext cx="1926177" cy="1017846"/>
          </a:xfrm>
          <a:prstGeom prst="rect">
            <a:avLst/>
          </a:prstGeom>
        </p:spPr>
      </p:pic>
      <p:pic>
        <p:nvPicPr>
          <p:cNvPr id="30" name="Picture 29">
            <a:extLst>
              <a:ext uri="{FF2B5EF4-FFF2-40B4-BE49-F238E27FC236}">
                <a16:creationId xmlns:a16="http://schemas.microsoft.com/office/drawing/2014/main" id="{E5483AF0-DFDA-6641-A9EC-22AF64303D74}"/>
              </a:ext>
            </a:extLst>
          </p:cNvPr>
          <p:cNvPicPr>
            <a:picLocks noChangeAspect="1"/>
          </p:cNvPicPr>
          <p:nvPr/>
        </p:nvPicPr>
        <p:blipFill rotWithShape="1">
          <a:blip r:embed="rId7">
            <a:extLst>
              <a:ext uri="{28A0092B-C50C-407E-A947-70E740481C1C}">
                <a14:useLocalDpi xmlns:a14="http://schemas.microsoft.com/office/drawing/2010/main" val="0"/>
              </a:ext>
            </a:extLst>
          </a:blip>
          <a:srcRect b="64577"/>
          <a:stretch/>
        </p:blipFill>
        <p:spPr>
          <a:xfrm>
            <a:off x="242872" y="2521318"/>
            <a:ext cx="2161382" cy="822093"/>
          </a:xfrm>
          <a:prstGeom prst="rect">
            <a:avLst/>
          </a:prstGeom>
        </p:spPr>
      </p:pic>
      <p:sp>
        <p:nvSpPr>
          <p:cNvPr id="31" name="CustomShape 1">
            <a:extLst>
              <a:ext uri="{FF2B5EF4-FFF2-40B4-BE49-F238E27FC236}">
                <a16:creationId xmlns:a16="http://schemas.microsoft.com/office/drawing/2014/main" id="{1935301B-821A-3A48-9EAB-216E8FF9A18A}"/>
              </a:ext>
            </a:extLst>
          </p:cNvPr>
          <p:cNvSpPr/>
          <p:nvPr/>
        </p:nvSpPr>
        <p:spPr>
          <a:xfrm>
            <a:off x="649415" y="1130626"/>
            <a:ext cx="1386173" cy="361800"/>
          </a:xfrm>
          <a:prstGeom prst="rect">
            <a:avLst/>
          </a:prstGeom>
          <a:noFill/>
          <a:ln>
            <a:noFill/>
          </a:ln>
        </p:spPr>
        <p:txBody>
          <a:bodyPr wrap="none" lIns="90000" tIns="45000" rIns="90000" bIns="45000"/>
          <a:lstStyle/>
          <a:p>
            <a:pPr algn="ctr"/>
            <a:r>
              <a:rPr lang="en-US" sz="1200" b="1" i="1" u="sng" dirty="0">
                <a:solidFill>
                  <a:schemeClr val="tx2"/>
                </a:solidFill>
              </a:rPr>
              <a:t>Neuronal Mosaicism</a:t>
            </a:r>
          </a:p>
        </p:txBody>
      </p:sp>
      <p:sp>
        <p:nvSpPr>
          <p:cNvPr id="32" name="CustomShape 1">
            <a:extLst>
              <a:ext uri="{FF2B5EF4-FFF2-40B4-BE49-F238E27FC236}">
                <a16:creationId xmlns:a16="http://schemas.microsoft.com/office/drawing/2014/main" id="{714931B1-95C2-2E47-BAB5-C8269CC9EA5A}"/>
              </a:ext>
            </a:extLst>
          </p:cNvPr>
          <p:cNvSpPr/>
          <p:nvPr/>
        </p:nvSpPr>
        <p:spPr>
          <a:xfrm>
            <a:off x="2911206" y="1130626"/>
            <a:ext cx="1386173" cy="361800"/>
          </a:xfrm>
          <a:prstGeom prst="rect">
            <a:avLst/>
          </a:prstGeom>
          <a:noFill/>
          <a:ln>
            <a:noFill/>
          </a:ln>
        </p:spPr>
        <p:txBody>
          <a:bodyPr wrap="none" lIns="90000" tIns="45000" rIns="90000" bIns="45000"/>
          <a:lstStyle/>
          <a:p>
            <a:pPr algn="ctr"/>
            <a:r>
              <a:rPr lang="en-US" sz="1200" b="1" i="1" u="sng" dirty="0">
                <a:solidFill>
                  <a:schemeClr val="tx2"/>
                </a:solidFill>
              </a:rPr>
              <a:t>Clonal hematopoiesis</a:t>
            </a:r>
          </a:p>
        </p:txBody>
      </p:sp>
    </p:spTree>
    <p:extLst>
      <p:ext uri="{BB962C8B-B14F-4D97-AF65-F5344CB8AC3E}">
        <p14:creationId xmlns:p14="http://schemas.microsoft.com/office/powerpoint/2010/main" val="731175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5C8EEB-A9D9-4740-B7E9-05E18FCB892B}"/>
              </a:ext>
            </a:extLst>
          </p:cNvPr>
          <p:cNvSpPr/>
          <p:nvPr/>
        </p:nvSpPr>
        <p:spPr>
          <a:xfrm>
            <a:off x="38169" y="161415"/>
            <a:ext cx="8968031"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Short DNA Read Mapping: An Algorithmic Tour</a:t>
            </a:r>
            <a:endParaRPr lang="en-US"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B2CD29F-8157-B54F-AC3B-7172360BAE7E}"/>
              </a:ext>
            </a:extLst>
          </p:cNvPr>
          <p:cNvPicPr>
            <a:picLocks noChangeAspect="1"/>
          </p:cNvPicPr>
          <p:nvPr/>
        </p:nvPicPr>
        <p:blipFill>
          <a:blip r:embed="rId3"/>
          <a:stretch>
            <a:fillRect/>
          </a:stretch>
        </p:blipFill>
        <p:spPr>
          <a:xfrm>
            <a:off x="672222" y="1117205"/>
            <a:ext cx="5733011" cy="4204208"/>
          </a:xfrm>
          <a:prstGeom prst="rect">
            <a:avLst/>
          </a:prstGeom>
        </p:spPr>
      </p:pic>
      <p:sp>
        <p:nvSpPr>
          <p:cNvPr id="4" name="TextBox 3">
            <a:extLst>
              <a:ext uri="{FF2B5EF4-FFF2-40B4-BE49-F238E27FC236}">
                <a16:creationId xmlns:a16="http://schemas.microsoft.com/office/drawing/2014/main" id="{07541306-7CDE-F841-85F3-E1B0BD845F79}"/>
              </a:ext>
            </a:extLst>
          </p:cNvPr>
          <p:cNvSpPr txBox="1"/>
          <p:nvPr/>
        </p:nvSpPr>
        <p:spPr>
          <a:xfrm>
            <a:off x="38169" y="6456699"/>
            <a:ext cx="8898046" cy="338554"/>
          </a:xfrm>
          <a:prstGeom prst="rect">
            <a:avLst/>
          </a:prstGeom>
          <a:noFill/>
        </p:spPr>
        <p:txBody>
          <a:bodyPr wrap="square" rtlCol="0">
            <a:spAutoFit/>
          </a:bodyPr>
          <a:lstStyle/>
          <a:p>
            <a:pPr algn="r"/>
            <a:r>
              <a:rPr lang="en-US" sz="1600" b="1" i="1" dirty="0">
                <a:solidFill>
                  <a:schemeClr val="accent5"/>
                </a:solidFill>
                <a:latin typeface="Arial" panose="020B0604020202020204" pitchFamily="34" charset="0"/>
                <a:cs typeface="Arial" panose="020B0604020202020204" pitchFamily="34" charset="0"/>
              </a:rPr>
              <a:t>Additionally, for Strand-</a:t>
            </a:r>
            <a:r>
              <a:rPr lang="en-US" sz="1600" b="1" i="1" dirty="0" err="1">
                <a:solidFill>
                  <a:schemeClr val="accent5"/>
                </a:solidFill>
                <a:latin typeface="Arial" panose="020B0604020202020204" pitchFamily="34" charset="0"/>
                <a:cs typeface="Arial" panose="020B0604020202020204" pitchFamily="34" charset="0"/>
              </a:rPr>
              <a:t>seq</a:t>
            </a:r>
            <a:r>
              <a:rPr lang="en-US" sz="1600" b="1" i="1" dirty="0">
                <a:solidFill>
                  <a:schemeClr val="accent5"/>
                </a:solidFill>
                <a:latin typeface="Arial" panose="020B0604020202020204" pitchFamily="34" charset="0"/>
                <a:cs typeface="Arial" panose="020B0604020202020204" pitchFamily="34" charset="0"/>
              </a:rPr>
              <a:t>, orientation of the reads need to be considered! </a:t>
            </a:r>
          </a:p>
        </p:txBody>
      </p:sp>
      <p:pic>
        <p:nvPicPr>
          <p:cNvPr id="5" name="Picture 4">
            <a:extLst>
              <a:ext uri="{FF2B5EF4-FFF2-40B4-BE49-F238E27FC236}">
                <a16:creationId xmlns:a16="http://schemas.microsoft.com/office/drawing/2014/main" id="{216D03BF-6E0C-CD4C-86E6-38C9A81F772A}"/>
              </a:ext>
            </a:extLst>
          </p:cNvPr>
          <p:cNvPicPr>
            <a:picLocks noChangeAspect="1"/>
          </p:cNvPicPr>
          <p:nvPr/>
        </p:nvPicPr>
        <p:blipFill rotWithShape="1">
          <a:blip r:embed="rId4"/>
          <a:srcRect l="66927" t="67128" r="3220" b="4316"/>
          <a:stretch/>
        </p:blipFill>
        <p:spPr>
          <a:xfrm flipH="1">
            <a:off x="6967728" y="2340863"/>
            <a:ext cx="1014984" cy="1408177"/>
          </a:xfrm>
          <a:prstGeom prst="rect">
            <a:avLst/>
          </a:prstGeom>
        </p:spPr>
      </p:pic>
      <p:pic>
        <p:nvPicPr>
          <p:cNvPr id="6" name="Picture 5">
            <a:extLst>
              <a:ext uri="{FF2B5EF4-FFF2-40B4-BE49-F238E27FC236}">
                <a16:creationId xmlns:a16="http://schemas.microsoft.com/office/drawing/2014/main" id="{A7B944E0-D755-F745-8393-8900374FE127}"/>
              </a:ext>
            </a:extLst>
          </p:cNvPr>
          <p:cNvPicPr>
            <a:picLocks noChangeAspect="1"/>
          </p:cNvPicPr>
          <p:nvPr/>
        </p:nvPicPr>
        <p:blipFill rotWithShape="1">
          <a:blip r:embed="rId4"/>
          <a:srcRect l="19233" t="70712" r="34369" b="3150"/>
          <a:stretch/>
        </p:blipFill>
        <p:spPr>
          <a:xfrm flipH="1">
            <a:off x="6501245" y="4032504"/>
            <a:ext cx="1577479" cy="1288909"/>
          </a:xfrm>
          <a:prstGeom prst="rect">
            <a:avLst/>
          </a:prstGeom>
        </p:spPr>
      </p:pic>
      <p:sp>
        <p:nvSpPr>
          <p:cNvPr id="7" name="Freeform 6">
            <a:extLst>
              <a:ext uri="{FF2B5EF4-FFF2-40B4-BE49-F238E27FC236}">
                <a16:creationId xmlns:a16="http://schemas.microsoft.com/office/drawing/2014/main" id="{0E61A961-B7E6-6848-9243-A8DCEE58DDAD}"/>
              </a:ext>
            </a:extLst>
          </p:cNvPr>
          <p:cNvSpPr/>
          <p:nvPr/>
        </p:nvSpPr>
        <p:spPr>
          <a:xfrm>
            <a:off x="6144768" y="2056858"/>
            <a:ext cx="1426464" cy="293150"/>
          </a:xfrm>
          <a:custGeom>
            <a:avLst/>
            <a:gdLst>
              <a:gd name="connsiteX0" fmla="*/ 1563624 w 1563624"/>
              <a:gd name="connsiteY0" fmla="*/ 301752 h 301752"/>
              <a:gd name="connsiteX1" fmla="*/ 1508760 w 1563624"/>
              <a:gd name="connsiteY1" fmla="*/ 237744 h 301752"/>
              <a:gd name="connsiteX2" fmla="*/ 1435608 w 1563624"/>
              <a:gd name="connsiteY2" fmla="*/ 173736 h 301752"/>
              <a:gd name="connsiteX3" fmla="*/ 1380744 w 1563624"/>
              <a:gd name="connsiteY3" fmla="*/ 146304 h 301752"/>
              <a:gd name="connsiteX4" fmla="*/ 1353312 w 1563624"/>
              <a:gd name="connsiteY4" fmla="*/ 137160 h 301752"/>
              <a:gd name="connsiteX5" fmla="*/ 1298448 w 1563624"/>
              <a:gd name="connsiteY5" fmla="*/ 100584 h 301752"/>
              <a:gd name="connsiteX6" fmla="*/ 1261872 w 1563624"/>
              <a:gd name="connsiteY6" fmla="*/ 91440 h 301752"/>
              <a:gd name="connsiteX7" fmla="*/ 1207008 w 1563624"/>
              <a:gd name="connsiteY7" fmla="*/ 73152 h 301752"/>
              <a:gd name="connsiteX8" fmla="*/ 1170432 w 1563624"/>
              <a:gd name="connsiteY8" fmla="*/ 64008 h 301752"/>
              <a:gd name="connsiteX9" fmla="*/ 1143000 w 1563624"/>
              <a:gd name="connsiteY9" fmla="*/ 54864 h 301752"/>
              <a:gd name="connsiteX10" fmla="*/ 1060704 w 1563624"/>
              <a:gd name="connsiteY10" fmla="*/ 36576 h 301752"/>
              <a:gd name="connsiteX11" fmla="*/ 1024128 w 1563624"/>
              <a:gd name="connsiteY11" fmla="*/ 27432 h 301752"/>
              <a:gd name="connsiteX12" fmla="*/ 960120 w 1563624"/>
              <a:gd name="connsiteY12" fmla="*/ 9144 h 301752"/>
              <a:gd name="connsiteX13" fmla="*/ 886968 w 1563624"/>
              <a:gd name="connsiteY13" fmla="*/ 0 h 301752"/>
              <a:gd name="connsiteX14" fmla="*/ 521208 w 1563624"/>
              <a:gd name="connsiteY14" fmla="*/ 9144 h 301752"/>
              <a:gd name="connsiteX15" fmla="*/ 448056 w 1563624"/>
              <a:gd name="connsiteY15" fmla="*/ 18288 h 301752"/>
              <a:gd name="connsiteX16" fmla="*/ 320040 w 1563624"/>
              <a:gd name="connsiteY16" fmla="*/ 36576 h 301752"/>
              <a:gd name="connsiteX17" fmla="*/ 0 w 1563624"/>
              <a:gd name="connsiteY17" fmla="*/ 45720 h 301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3624" h="301752">
                <a:moveTo>
                  <a:pt x="1563624" y="301752"/>
                </a:moveTo>
                <a:cubicBezTo>
                  <a:pt x="1496399" y="189710"/>
                  <a:pt x="1572090" y="301074"/>
                  <a:pt x="1508760" y="237744"/>
                </a:cubicBezTo>
                <a:cubicBezTo>
                  <a:pt x="1471422" y="200406"/>
                  <a:pt x="1513332" y="199644"/>
                  <a:pt x="1435608" y="173736"/>
                </a:cubicBezTo>
                <a:cubicBezTo>
                  <a:pt x="1366657" y="150752"/>
                  <a:pt x="1451648" y="181756"/>
                  <a:pt x="1380744" y="146304"/>
                </a:cubicBezTo>
                <a:cubicBezTo>
                  <a:pt x="1372123" y="141993"/>
                  <a:pt x="1361738" y="141841"/>
                  <a:pt x="1353312" y="137160"/>
                </a:cubicBezTo>
                <a:cubicBezTo>
                  <a:pt x="1334099" y="126486"/>
                  <a:pt x="1319771" y="105915"/>
                  <a:pt x="1298448" y="100584"/>
                </a:cubicBezTo>
                <a:cubicBezTo>
                  <a:pt x="1286256" y="97536"/>
                  <a:pt x="1273909" y="95051"/>
                  <a:pt x="1261872" y="91440"/>
                </a:cubicBezTo>
                <a:cubicBezTo>
                  <a:pt x="1243408" y="85901"/>
                  <a:pt x="1225710" y="77827"/>
                  <a:pt x="1207008" y="73152"/>
                </a:cubicBezTo>
                <a:cubicBezTo>
                  <a:pt x="1194816" y="70104"/>
                  <a:pt x="1182516" y="67460"/>
                  <a:pt x="1170432" y="64008"/>
                </a:cubicBezTo>
                <a:cubicBezTo>
                  <a:pt x="1161164" y="61360"/>
                  <a:pt x="1152268" y="57512"/>
                  <a:pt x="1143000" y="54864"/>
                </a:cubicBezTo>
                <a:cubicBezTo>
                  <a:pt x="1103975" y="43714"/>
                  <a:pt x="1103130" y="46004"/>
                  <a:pt x="1060704" y="36576"/>
                </a:cubicBezTo>
                <a:cubicBezTo>
                  <a:pt x="1048436" y="33850"/>
                  <a:pt x="1036212" y="30884"/>
                  <a:pt x="1024128" y="27432"/>
                </a:cubicBezTo>
                <a:cubicBezTo>
                  <a:pt x="993689" y="18735"/>
                  <a:pt x="994423" y="14861"/>
                  <a:pt x="960120" y="9144"/>
                </a:cubicBezTo>
                <a:cubicBezTo>
                  <a:pt x="935881" y="5104"/>
                  <a:pt x="911352" y="3048"/>
                  <a:pt x="886968" y="0"/>
                </a:cubicBezTo>
                <a:lnTo>
                  <a:pt x="521208" y="9144"/>
                </a:lnTo>
                <a:cubicBezTo>
                  <a:pt x="496656" y="10167"/>
                  <a:pt x="472383" y="14813"/>
                  <a:pt x="448056" y="18288"/>
                </a:cubicBezTo>
                <a:cubicBezTo>
                  <a:pt x="402322" y="24821"/>
                  <a:pt x="367360" y="33947"/>
                  <a:pt x="320040" y="36576"/>
                </a:cubicBezTo>
                <a:cubicBezTo>
                  <a:pt x="141741" y="46482"/>
                  <a:pt x="124658" y="45720"/>
                  <a:pt x="0" y="45720"/>
                </a:cubicBez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Freeform 7">
            <a:extLst>
              <a:ext uri="{FF2B5EF4-FFF2-40B4-BE49-F238E27FC236}">
                <a16:creationId xmlns:a16="http://schemas.microsoft.com/office/drawing/2014/main" id="{C36B4419-3B47-674F-A94C-3D851040EDA8}"/>
              </a:ext>
            </a:extLst>
          </p:cNvPr>
          <p:cNvSpPr/>
          <p:nvPr/>
        </p:nvSpPr>
        <p:spPr>
          <a:xfrm>
            <a:off x="6144768" y="2121408"/>
            <a:ext cx="1207008" cy="1938528"/>
          </a:xfrm>
          <a:custGeom>
            <a:avLst/>
            <a:gdLst>
              <a:gd name="connsiteX0" fmla="*/ 1371600 w 1371600"/>
              <a:gd name="connsiteY0" fmla="*/ 1957759 h 1957759"/>
              <a:gd name="connsiteX1" fmla="*/ 1353312 w 1371600"/>
              <a:gd name="connsiteY1" fmla="*/ 1866319 h 1957759"/>
              <a:gd name="connsiteX2" fmla="*/ 1344168 w 1371600"/>
              <a:gd name="connsiteY2" fmla="*/ 1829743 h 1957759"/>
              <a:gd name="connsiteX3" fmla="*/ 1325880 w 1371600"/>
              <a:gd name="connsiteY3" fmla="*/ 1802311 h 1957759"/>
              <a:gd name="connsiteX4" fmla="*/ 1316736 w 1371600"/>
              <a:gd name="connsiteY4" fmla="*/ 1765735 h 1957759"/>
              <a:gd name="connsiteX5" fmla="*/ 1307592 w 1371600"/>
              <a:gd name="connsiteY5" fmla="*/ 1738303 h 1957759"/>
              <a:gd name="connsiteX6" fmla="*/ 1298448 w 1371600"/>
              <a:gd name="connsiteY6" fmla="*/ 1692583 h 1957759"/>
              <a:gd name="connsiteX7" fmla="*/ 1280160 w 1371600"/>
              <a:gd name="connsiteY7" fmla="*/ 1646863 h 1957759"/>
              <a:gd name="connsiteX8" fmla="*/ 1261872 w 1371600"/>
              <a:gd name="connsiteY8" fmla="*/ 1564567 h 1957759"/>
              <a:gd name="connsiteX9" fmla="*/ 1252728 w 1371600"/>
              <a:gd name="connsiteY9" fmla="*/ 1527991 h 1957759"/>
              <a:gd name="connsiteX10" fmla="*/ 1234440 w 1371600"/>
              <a:gd name="connsiteY10" fmla="*/ 1482271 h 1957759"/>
              <a:gd name="connsiteX11" fmla="*/ 1225296 w 1371600"/>
              <a:gd name="connsiteY11" fmla="*/ 1445695 h 1957759"/>
              <a:gd name="connsiteX12" fmla="*/ 1216152 w 1371600"/>
              <a:gd name="connsiteY12" fmla="*/ 1418263 h 1957759"/>
              <a:gd name="connsiteX13" fmla="*/ 1207008 w 1371600"/>
              <a:gd name="connsiteY13" fmla="*/ 1381687 h 1957759"/>
              <a:gd name="connsiteX14" fmla="*/ 1197864 w 1371600"/>
              <a:gd name="connsiteY14" fmla="*/ 1354255 h 1957759"/>
              <a:gd name="connsiteX15" fmla="*/ 1179576 w 1371600"/>
              <a:gd name="connsiteY15" fmla="*/ 1281103 h 1957759"/>
              <a:gd name="connsiteX16" fmla="*/ 1161288 w 1371600"/>
              <a:gd name="connsiteY16" fmla="*/ 1244527 h 1957759"/>
              <a:gd name="connsiteX17" fmla="*/ 1152144 w 1371600"/>
              <a:gd name="connsiteY17" fmla="*/ 1207951 h 1957759"/>
              <a:gd name="connsiteX18" fmla="*/ 1115568 w 1371600"/>
              <a:gd name="connsiteY18" fmla="*/ 1143943 h 1957759"/>
              <a:gd name="connsiteX19" fmla="*/ 1097280 w 1371600"/>
              <a:gd name="connsiteY19" fmla="*/ 1089079 h 1957759"/>
              <a:gd name="connsiteX20" fmla="*/ 1088136 w 1371600"/>
              <a:gd name="connsiteY20" fmla="*/ 1061647 h 1957759"/>
              <a:gd name="connsiteX21" fmla="*/ 1069848 w 1371600"/>
              <a:gd name="connsiteY21" fmla="*/ 1034215 h 1957759"/>
              <a:gd name="connsiteX22" fmla="*/ 1051560 w 1371600"/>
              <a:gd name="connsiteY22" fmla="*/ 961063 h 1957759"/>
              <a:gd name="connsiteX23" fmla="*/ 1014984 w 1371600"/>
              <a:gd name="connsiteY23" fmla="*/ 906199 h 1957759"/>
              <a:gd name="connsiteX24" fmla="*/ 960120 w 1371600"/>
              <a:gd name="connsiteY24" fmla="*/ 796471 h 1957759"/>
              <a:gd name="connsiteX25" fmla="*/ 941832 w 1371600"/>
              <a:gd name="connsiteY25" fmla="*/ 769039 h 1957759"/>
              <a:gd name="connsiteX26" fmla="*/ 914400 w 1371600"/>
              <a:gd name="connsiteY26" fmla="*/ 741607 h 1957759"/>
              <a:gd name="connsiteX27" fmla="*/ 896112 w 1371600"/>
              <a:gd name="connsiteY27" fmla="*/ 705031 h 1957759"/>
              <a:gd name="connsiteX28" fmla="*/ 868680 w 1371600"/>
              <a:gd name="connsiteY28" fmla="*/ 686743 h 1957759"/>
              <a:gd name="connsiteX29" fmla="*/ 841248 w 1371600"/>
              <a:gd name="connsiteY29" fmla="*/ 650167 h 1957759"/>
              <a:gd name="connsiteX30" fmla="*/ 804672 w 1371600"/>
              <a:gd name="connsiteY30" fmla="*/ 613591 h 1957759"/>
              <a:gd name="connsiteX31" fmla="*/ 786384 w 1371600"/>
              <a:gd name="connsiteY31" fmla="*/ 586159 h 1957759"/>
              <a:gd name="connsiteX32" fmla="*/ 713232 w 1371600"/>
              <a:gd name="connsiteY32" fmla="*/ 522151 h 1957759"/>
              <a:gd name="connsiteX33" fmla="*/ 685800 w 1371600"/>
              <a:gd name="connsiteY33" fmla="*/ 485575 h 1957759"/>
              <a:gd name="connsiteX34" fmla="*/ 630936 w 1371600"/>
              <a:gd name="connsiteY34" fmla="*/ 448999 h 1957759"/>
              <a:gd name="connsiteX35" fmla="*/ 566928 w 1371600"/>
              <a:gd name="connsiteY35" fmla="*/ 394135 h 1957759"/>
              <a:gd name="connsiteX36" fmla="*/ 530352 w 1371600"/>
              <a:gd name="connsiteY36" fmla="*/ 357559 h 1957759"/>
              <a:gd name="connsiteX37" fmla="*/ 457200 w 1371600"/>
              <a:gd name="connsiteY37" fmla="*/ 302695 h 1957759"/>
              <a:gd name="connsiteX38" fmla="*/ 402336 w 1371600"/>
              <a:gd name="connsiteY38" fmla="*/ 247831 h 1957759"/>
              <a:gd name="connsiteX39" fmla="*/ 374904 w 1371600"/>
              <a:gd name="connsiteY39" fmla="*/ 229543 h 1957759"/>
              <a:gd name="connsiteX40" fmla="*/ 310896 w 1371600"/>
              <a:gd name="connsiteY40" fmla="*/ 174679 h 1957759"/>
              <a:gd name="connsiteX41" fmla="*/ 246888 w 1371600"/>
              <a:gd name="connsiteY41" fmla="*/ 110671 h 1957759"/>
              <a:gd name="connsiteX42" fmla="*/ 228600 w 1371600"/>
              <a:gd name="connsiteY42" fmla="*/ 83239 h 1957759"/>
              <a:gd name="connsiteX43" fmla="*/ 173736 w 1371600"/>
              <a:gd name="connsiteY43" fmla="*/ 55807 h 1957759"/>
              <a:gd name="connsiteX44" fmla="*/ 146304 w 1371600"/>
              <a:gd name="connsiteY44" fmla="*/ 37519 h 1957759"/>
              <a:gd name="connsiteX45" fmla="*/ 118872 w 1371600"/>
              <a:gd name="connsiteY45" fmla="*/ 28375 h 1957759"/>
              <a:gd name="connsiteX46" fmla="*/ 64008 w 1371600"/>
              <a:gd name="connsiteY46" fmla="*/ 943 h 1957759"/>
              <a:gd name="connsiteX47" fmla="*/ 0 w 1371600"/>
              <a:gd name="connsiteY47" fmla="*/ 943 h 195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71600" h="1957759">
                <a:moveTo>
                  <a:pt x="1371600" y="1957759"/>
                </a:moveTo>
                <a:cubicBezTo>
                  <a:pt x="1365504" y="1927279"/>
                  <a:pt x="1360851" y="1896475"/>
                  <a:pt x="1353312" y="1866319"/>
                </a:cubicBezTo>
                <a:cubicBezTo>
                  <a:pt x="1350264" y="1854127"/>
                  <a:pt x="1349118" y="1841294"/>
                  <a:pt x="1344168" y="1829743"/>
                </a:cubicBezTo>
                <a:cubicBezTo>
                  <a:pt x="1339839" y="1819642"/>
                  <a:pt x="1331976" y="1811455"/>
                  <a:pt x="1325880" y="1802311"/>
                </a:cubicBezTo>
                <a:cubicBezTo>
                  <a:pt x="1322832" y="1790119"/>
                  <a:pt x="1320188" y="1777819"/>
                  <a:pt x="1316736" y="1765735"/>
                </a:cubicBezTo>
                <a:cubicBezTo>
                  <a:pt x="1314088" y="1756467"/>
                  <a:pt x="1309930" y="1747654"/>
                  <a:pt x="1307592" y="1738303"/>
                </a:cubicBezTo>
                <a:cubicBezTo>
                  <a:pt x="1303823" y="1723225"/>
                  <a:pt x="1302914" y="1707469"/>
                  <a:pt x="1298448" y="1692583"/>
                </a:cubicBezTo>
                <a:cubicBezTo>
                  <a:pt x="1293731" y="1676861"/>
                  <a:pt x="1285351" y="1662435"/>
                  <a:pt x="1280160" y="1646863"/>
                </a:cubicBezTo>
                <a:cubicBezTo>
                  <a:pt x="1272727" y="1624563"/>
                  <a:pt x="1266704" y="1586309"/>
                  <a:pt x="1261872" y="1564567"/>
                </a:cubicBezTo>
                <a:cubicBezTo>
                  <a:pt x="1259146" y="1552299"/>
                  <a:pt x="1256702" y="1539913"/>
                  <a:pt x="1252728" y="1527991"/>
                </a:cubicBezTo>
                <a:cubicBezTo>
                  <a:pt x="1247537" y="1512419"/>
                  <a:pt x="1239631" y="1497843"/>
                  <a:pt x="1234440" y="1482271"/>
                </a:cubicBezTo>
                <a:cubicBezTo>
                  <a:pt x="1230466" y="1470349"/>
                  <a:pt x="1228748" y="1457779"/>
                  <a:pt x="1225296" y="1445695"/>
                </a:cubicBezTo>
                <a:cubicBezTo>
                  <a:pt x="1222648" y="1436427"/>
                  <a:pt x="1218800" y="1427531"/>
                  <a:pt x="1216152" y="1418263"/>
                </a:cubicBezTo>
                <a:cubicBezTo>
                  <a:pt x="1212700" y="1406179"/>
                  <a:pt x="1210460" y="1393771"/>
                  <a:pt x="1207008" y="1381687"/>
                </a:cubicBezTo>
                <a:cubicBezTo>
                  <a:pt x="1204360" y="1372419"/>
                  <a:pt x="1200400" y="1363554"/>
                  <a:pt x="1197864" y="1354255"/>
                </a:cubicBezTo>
                <a:cubicBezTo>
                  <a:pt x="1191251" y="1330006"/>
                  <a:pt x="1190816" y="1303584"/>
                  <a:pt x="1179576" y="1281103"/>
                </a:cubicBezTo>
                <a:cubicBezTo>
                  <a:pt x="1173480" y="1268911"/>
                  <a:pt x="1166074" y="1257290"/>
                  <a:pt x="1161288" y="1244527"/>
                </a:cubicBezTo>
                <a:cubicBezTo>
                  <a:pt x="1156875" y="1232760"/>
                  <a:pt x="1156557" y="1219718"/>
                  <a:pt x="1152144" y="1207951"/>
                </a:cubicBezTo>
                <a:cubicBezTo>
                  <a:pt x="1108354" y="1091178"/>
                  <a:pt x="1158015" y="1239449"/>
                  <a:pt x="1115568" y="1143943"/>
                </a:cubicBezTo>
                <a:cubicBezTo>
                  <a:pt x="1107739" y="1126327"/>
                  <a:pt x="1103376" y="1107367"/>
                  <a:pt x="1097280" y="1089079"/>
                </a:cubicBezTo>
                <a:cubicBezTo>
                  <a:pt x="1094232" y="1079935"/>
                  <a:pt x="1093483" y="1069667"/>
                  <a:pt x="1088136" y="1061647"/>
                </a:cubicBezTo>
                <a:lnTo>
                  <a:pt x="1069848" y="1034215"/>
                </a:lnTo>
                <a:cubicBezTo>
                  <a:pt x="1067315" y="1021548"/>
                  <a:pt x="1060347" y="976879"/>
                  <a:pt x="1051560" y="961063"/>
                </a:cubicBezTo>
                <a:cubicBezTo>
                  <a:pt x="1040886" y="941850"/>
                  <a:pt x="1021935" y="927051"/>
                  <a:pt x="1014984" y="906199"/>
                </a:cubicBezTo>
                <a:cubicBezTo>
                  <a:pt x="989745" y="830483"/>
                  <a:pt x="1007389" y="867375"/>
                  <a:pt x="960120" y="796471"/>
                </a:cubicBezTo>
                <a:cubicBezTo>
                  <a:pt x="954024" y="787327"/>
                  <a:pt x="949603" y="776810"/>
                  <a:pt x="941832" y="769039"/>
                </a:cubicBezTo>
                <a:cubicBezTo>
                  <a:pt x="932688" y="759895"/>
                  <a:pt x="921916" y="752130"/>
                  <a:pt x="914400" y="741607"/>
                </a:cubicBezTo>
                <a:cubicBezTo>
                  <a:pt x="906477" y="730515"/>
                  <a:pt x="904838" y="715503"/>
                  <a:pt x="896112" y="705031"/>
                </a:cubicBezTo>
                <a:cubicBezTo>
                  <a:pt x="889077" y="696588"/>
                  <a:pt x="876451" y="694514"/>
                  <a:pt x="868680" y="686743"/>
                </a:cubicBezTo>
                <a:cubicBezTo>
                  <a:pt x="857904" y="675967"/>
                  <a:pt x="851284" y="661636"/>
                  <a:pt x="841248" y="650167"/>
                </a:cubicBezTo>
                <a:cubicBezTo>
                  <a:pt x="829894" y="637191"/>
                  <a:pt x="815893" y="626682"/>
                  <a:pt x="804672" y="613591"/>
                </a:cubicBezTo>
                <a:cubicBezTo>
                  <a:pt x="797520" y="605247"/>
                  <a:pt x="793536" y="594503"/>
                  <a:pt x="786384" y="586159"/>
                </a:cubicBezTo>
                <a:cubicBezTo>
                  <a:pt x="700904" y="486432"/>
                  <a:pt x="797302" y="606221"/>
                  <a:pt x="713232" y="522151"/>
                </a:cubicBezTo>
                <a:cubicBezTo>
                  <a:pt x="702456" y="511375"/>
                  <a:pt x="697191" y="495700"/>
                  <a:pt x="685800" y="485575"/>
                </a:cubicBezTo>
                <a:cubicBezTo>
                  <a:pt x="669372" y="470973"/>
                  <a:pt x="646478" y="464541"/>
                  <a:pt x="630936" y="448999"/>
                </a:cubicBezTo>
                <a:cubicBezTo>
                  <a:pt x="552914" y="370977"/>
                  <a:pt x="660771" y="476247"/>
                  <a:pt x="566928" y="394135"/>
                </a:cubicBezTo>
                <a:cubicBezTo>
                  <a:pt x="553952" y="382781"/>
                  <a:pt x="543598" y="368597"/>
                  <a:pt x="530352" y="357559"/>
                </a:cubicBezTo>
                <a:cubicBezTo>
                  <a:pt x="506937" y="338046"/>
                  <a:pt x="478753" y="324248"/>
                  <a:pt x="457200" y="302695"/>
                </a:cubicBezTo>
                <a:cubicBezTo>
                  <a:pt x="438912" y="284407"/>
                  <a:pt x="423855" y="262177"/>
                  <a:pt x="402336" y="247831"/>
                </a:cubicBezTo>
                <a:cubicBezTo>
                  <a:pt x="393192" y="241735"/>
                  <a:pt x="383248" y="236695"/>
                  <a:pt x="374904" y="229543"/>
                </a:cubicBezTo>
                <a:cubicBezTo>
                  <a:pt x="297297" y="163023"/>
                  <a:pt x="373874" y="216664"/>
                  <a:pt x="310896" y="174679"/>
                </a:cubicBezTo>
                <a:cubicBezTo>
                  <a:pt x="268973" y="111795"/>
                  <a:pt x="295172" y="126766"/>
                  <a:pt x="246888" y="110671"/>
                </a:cubicBezTo>
                <a:cubicBezTo>
                  <a:pt x="240792" y="101527"/>
                  <a:pt x="236371" y="91010"/>
                  <a:pt x="228600" y="83239"/>
                </a:cubicBezTo>
                <a:cubicBezTo>
                  <a:pt x="202395" y="57034"/>
                  <a:pt x="203484" y="70681"/>
                  <a:pt x="173736" y="55807"/>
                </a:cubicBezTo>
                <a:cubicBezTo>
                  <a:pt x="163906" y="50892"/>
                  <a:pt x="156134" y="42434"/>
                  <a:pt x="146304" y="37519"/>
                </a:cubicBezTo>
                <a:cubicBezTo>
                  <a:pt x="137683" y="33208"/>
                  <a:pt x="127493" y="32686"/>
                  <a:pt x="118872" y="28375"/>
                </a:cubicBezTo>
                <a:cubicBezTo>
                  <a:pt x="93828" y="15853"/>
                  <a:pt x="92738" y="3816"/>
                  <a:pt x="64008" y="943"/>
                </a:cubicBezTo>
                <a:cubicBezTo>
                  <a:pt x="42778" y="-1180"/>
                  <a:pt x="21336" y="943"/>
                  <a:pt x="0" y="943"/>
                </a:cubicBez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Oval 8">
            <a:extLst>
              <a:ext uri="{FF2B5EF4-FFF2-40B4-BE49-F238E27FC236}">
                <a16:creationId xmlns:a16="http://schemas.microsoft.com/office/drawing/2014/main" id="{24C2C305-6BC3-F04E-9F3E-5F50C09155CA}"/>
              </a:ext>
            </a:extLst>
          </p:cNvPr>
          <p:cNvSpPr/>
          <p:nvPr/>
        </p:nvSpPr>
        <p:spPr>
          <a:xfrm rot="458654">
            <a:off x="4247580" y="1620552"/>
            <a:ext cx="1968477" cy="5669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Oval 9">
            <a:extLst>
              <a:ext uri="{FF2B5EF4-FFF2-40B4-BE49-F238E27FC236}">
                <a16:creationId xmlns:a16="http://schemas.microsoft.com/office/drawing/2014/main" id="{BE3A179B-5507-974F-8D14-764AC9BC7950}"/>
              </a:ext>
            </a:extLst>
          </p:cNvPr>
          <p:cNvSpPr/>
          <p:nvPr/>
        </p:nvSpPr>
        <p:spPr>
          <a:xfrm>
            <a:off x="7982712" y="4251960"/>
            <a:ext cx="246888" cy="246888"/>
          </a:xfrm>
          <a:prstGeom prst="ellipse">
            <a:avLst/>
          </a:prstGeom>
          <a:solidFill>
            <a:schemeClr val="accent4">
              <a:lumMod val="40000"/>
              <a:lumOff val="60000"/>
            </a:schemeClr>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Oval 10">
            <a:extLst>
              <a:ext uri="{FF2B5EF4-FFF2-40B4-BE49-F238E27FC236}">
                <a16:creationId xmlns:a16="http://schemas.microsoft.com/office/drawing/2014/main" id="{BD27ADEC-06DC-D344-A06D-C426804BE3F6}"/>
              </a:ext>
            </a:extLst>
          </p:cNvPr>
          <p:cNvSpPr/>
          <p:nvPr/>
        </p:nvSpPr>
        <p:spPr>
          <a:xfrm>
            <a:off x="7043096" y="2350008"/>
            <a:ext cx="246888" cy="246888"/>
          </a:xfrm>
          <a:prstGeom prst="ellipse">
            <a:avLst/>
          </a:prstGeom>
          <a:solidFill>
            <a:schemeClr val="accent4">
              <a:lumMod val="40000"/>
              <a:lumOff val="60000"/>
            </a:schemeClr>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Oval 11">
            <a:extLst>
              <a:ext uri="{FF2B5EF4-FFF2-40B4-BE49-F238E27FC236}">
                <a16:creationId xmlns:a16="http://schemas.microsoft.com/office/drawing/2014/main" id="{0A396E6C-1970-894A-847D-91BCACB4456C}"/>
              </a:ext>
            </a:extLst>
          </p:cNvPr>
          <p:cNvSpPr/>
          <p:nvPr/>
        </p:nvSpPr>
        <p:spPr>
          <a:xfrm>
            <a:off x="6734416" y="2350008"/>
            <a:ext cx="246888" cy="246888"/>
          </a:xfrm>
          <a:prstGeom prst="ellipse">
            <a:avLst/>
          </a:prstGeom>
          <a:solidFill>
            <a:schemeClr val="accent4">
              <a:lumMod val="40000"/>
              <a:lumOff val="60000"/>
            </a:schemeClr>
          </a:solid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Oval 12">
            <a:extLst>
              <a:ext uri="{FF2B5EF4-FFF2-40B4-BE49-F238E27FC236}">
                <a16:creationId xmlns:a16="http://schemas.microsoft.com/office/drawing/2014/main" id="{D2EFE996-C8CD-F446-934E-51F8EDC8D4FE}"/>
              </a:ext>
            </a:extLst>
          </p:cNvPr>
          <p:cNvSpPr/>
          <p:nvPr/>
        </p:nvSpPr>
        <p:spPr>
          <a:xfrm>
            <a:off x="7344918" y="2291114"/>
            <a:ext cx="246888" cy="246888"/>
          </a:xfrm>
          <a:prstGeom prst="ellipse">
            <a:avLst/>
          </a:prstGeom>
          <a:solidFill>
            <a:schemeClr val="accent4">
              <a:lumMod val="40000"/>
              <a:lumOff val="60000"/>
            </a:schemeClr>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Oval 13">
            <a:extLst>
              <a:ext uri="{FF2B5EF4-FFF2-40B4-BE49-F238E27FC236}">
                <a16:creationId xmlns:a16="http://schemas.microsoft.com/office/drawing/2014/main" id="{A9006C37-7F7E-6F4C-9425-CCB9DA7CB569}"/>
              </a:ext>
            </a:extLst>
          </p:cNvPr>
          <p:cNvSpPr/>
          <p:nvPr/>
        </p:nvSpPr>
        <p:spPr>
          <a:xfrm>
            <a:off x="6857859" y="2068998"/>
            <a:ext cx="246888" cy="246888"/>
          </a:xfrm>
          <a:prstGeom prst="ellipse">
            <a:avLst/>
          </a:prstGeom>
          <a:solidFill>
            <a:schemeClr val="accent4">
              <a:lumMod val="40000"/>
              <a:lumOff val="60000"/>
            </a:schemeClr>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Oval 14">
            <a:extLst>
              <a:ext uri="{FF2B5EF4-FFF2-40B4-BE49-F238E27FC236}">
                <a16:creationId xmlns:a16="http://schemas.microsoft.com/office/drawing/2014/main" id="{318B6A76-641E-3B41-80BD-C7077FC993FF}"/>
              </a:ext>
            </a:extLst>
          </p:cNvPr>
          <p:cNvSpPr/>
          <p:nvPr/>
        </p:nvSpPr>
        <p:spPr>
          <a:xfrm>
            <a:off x="7159681" y="2075687"/>
            <a:ext cx="246888" cy="246888"/>
          </a:xfrm>
          <a:prstGeom prst="ellipse">
            <a:avLst/>
          </a:prstGeom>
          <a:solidFill>
            <a:schemeClr val="accent4">
              <a:lumMod val="40000"/>
              <a:lumOff val="60000"/>
            </a:schemeClr>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tangle 15">
            <a:extLst>
              <a:ext uri="{FF2B5EF4-FFF2-40B4-BE49-F238E27FC236}">
                <a16:creationId xmlns:a16="http://schemas.microsoft.com/office/drawing/2014/main" id="{223FD9CF-F5A3-7D42-B911-91970385180E}"/>
              </a:ext>
            </a:extLst>
          </p:cNvPr>
          <p:cNvSpPr/>
          <p:nvPr/>
        </p:nvSpPr>
        <p:spPr>
          <a:xfrm>
            <a:off x="863373" y="5545861"/>
            <a:ext cx="1495040" cy="400110"/>
          </a:xfrm>
          <a:prstGeom prst="rect">
            <a:avLst/>
          </a:prstGeom>
        </p:spPr>
        <p:txBody>
          <a:bodyPr wrap="square">
            <a:spAutoFit/>
          </a:bodyPr>
          <a:lstStyle/>
          <a:p>
            <a:r>
              <a:rPr lang="en-US" sz="1000" i="1" dirty="0">
                <a:latin typeface="Arial" charset="0"/>
                <a:ea typeface="Arial" charset="0"/>
                <a:cs typeface="Arial" charset="0"/>
              </a:rPr>
              <a:t>Proc IEEE Inst </a:t>
            </a:r>
            <a:r>
              <a:rPr lang="en-US" sz="1000" i="1" dirty="0" err="1">
                <a:latin typeface="Arial" charset="0"/>
                <a:ea typeface="Arial" charset="0"/>
                <a:cs typeface="Arial" charset="0"/>
              </a:rPr>
              <a:t>Electr</a:t>
            </a:r>
            <a:r>
              <a:rPr lang="en-US" sz="1000" i="1" dirty="0">
                <a:latin typeface="Arial" charset="0"/>
                <a:ea typeface="Arial" charset="0"/>
                <a:cs typeface="Arial" charset="0"/>
              </a:rPr>
              <a:t> Electron Eng. 2017</a:t>
            </a:r>
            <a:endParaRPr lang="x-none" sz="1000" i="1" dirty="0">
              <a:latin typeface="Arial" charset="0"/>
              <a:ea typeface="Arial" charset="0"/>
              <a:cs typeface="Arial" charset="0"/>
            </a:endParaRPr>
          </a:p>
        </p:txBody>
      </p:sp>
      <p:sp>
        <p:nvSpPr>
          <p:cNvPr id="17" name="Rectangle 16">
            <a:extLst>
              <a:ext uri="{FF2B5EF4-FFF2-40B4-BE49-F238E27FC236}">
                <a16:creationId xmlns:a16="http://schemas.microsoft.com/office/drawing/2014/main" id="{A2BEEE30-B48E-1144-83C6-097F624E82AB}"/>
              </a:ext>
            </a:extLst>
          </p:cNvPr>
          <p:cNvSpPr/>
          <p:nvPr/>
        </p:nvSpPr>
        <p:spPr>
          <a:xfrm>
            <a:off x="6796578" y="1653723"/>
            <a:ext cx="918973" cy="276999"/>
          </a:xfrm>
          <a:prstGeom prst="rect">
            <a:avLst/>
          </a:prstGeom>
        </p:spPr>
        <p:txBody>
          <a:bodyPr wrap="square">
            <a:spAutoFit/>
          </a:bodyPr>
          <a:lstStyle/>
          <a:p>
            <a:r>
              <a:rPr lang="en-US" sz="1200" i="1" dirty="0">
                <a:latin typeface="Arial" charset="0"/>
                <a:ea typeface="Arial" charset="0"/>
                <a:cs typeface="Arial" charset="0"/>
              </a:rPr>
              <a:t>Bulk data</a:t>
            </a:r>
            <a:endParaRPr lang="x-none" sz="1200" i="1" dirty="0">
              <a:latin typeface="Arial" charset="0"/>
              <a:ea typeface="Arial" charset="0"/>
              <a:cs typeface="Arial" charset="0"/>
            </a:endParaRPr>
          </a:p>
        </p:txBody>
      </p:sp>
      <p:sp>
        <p:nvSpPr>
          <p:cNvPr id="18" name="Rectangle 17">
            <a:extLst>
              <a:ext uri="{FF2B5EF4-FFF2-40B4-BE49-F238E27FC236}">
                <a16:creationId xmlns:a16="http://schemas.microsoft.com/office/drawing/2014/main" id="{14FB3FAF-1520-5648-99F6-3FCA53799B47}"/>
              </a:ext>
            </a:extLst>
          </p:cNvPr>
          <p:cNvSpPr/>
          <p:nvPr/>
        </p:nvSpPr>
        <p:spPr>
          <a:xfrm>
            <a:off x="7715551" y="3865233"/>
            <a:ext cx="1272105" cy="276999"/>
          </a:xfrm>
          <a:prstGeom prst="rect">
            <a:avLst/>
          </a:prstGeom>
        </p:spPr>
        <p:txBody>
          <a:bodyPr wrap="square">
            <a:spAutoFit/>
          </a:bodyPr>
          <a:lstStyle/>
          <a:p>
            <a:r>
              <a:rPr lang="en-US" sz="1200" i="1" dirty="0">
                <a:latin typeface="Arial" charset="0"/>
                <a:ea typeface="Arial" charset="0"/>
                <a:cs typeface="Arial" charset="0"/>
              </a:rPr>
              <a:t>Single-cell data</a:t>
            </a:r>
            <a:endParaRPr lang="x-none" sz="1200" i="1" dirty="0">
              <a:latin typeface="Arial" charset="0"/>
              <a:ea typeface="Arial" charset="0"/>
              <a:cs typeface="Arial" charset="0"/>
            </a:endParaRPr>
          </a:p>
        </p:txBody>
      </p:sp>
    </p:spTree>
    <p:extLst>
      <p:ext uri="{BB962C8B-B14F-4D97-AF65-F5344CB8AC3E}">
        <p14:creationId xmlns:p14="http://schemas.microsoft.com/office/powerpoint/2010/main" val="135024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5C8EEB-A9D9-4740-B7E9-05E18FCB892B}"/>
              </a:ext>
            </a:extLst>
          </p:cNvPr>
          <p:cNvSpPr/>
          <p:nvPr/>
        </p:nvSpPr>
        <p:spPr>
          <a:xfrm>
            <a:off x="38169" y="161415"/>
            <a:ext cx="8968031"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Orientation of the reads are the key of Strand-</a:t>
            </a:r>
            <a:r>
              <a:rPr lang="en-US" b="1" dirty="0" err="1">
                <a:latin typeface="Arial" panose="020B0604020202020204" pitchFamily="34" charset="0"/>
                <a:cs typeface="Arial" panose="020B0604020202020204" pitchFamily="34" charset="0"/>
              </a:rPr>
              <a:t>seq</a:t>
            </a:r>
            <a:r>
              <a:rPr lang="en-US" b="1" dirty="0">
                <a:latin typeface="Arial" panose="020B0604020202020204" pitchFamily="34" charset="0"/>
                <a:cs typeface="Arial" panose="020B0604020202020204" pitchFamily="34" charset="0"/>
              </a:rPr>
              <a:t> data analysis</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DADE524-F52E-E545-9E5F-B623B88B59C5}"/>
              </a:ext>
            </a:extLst>
          </p:cNvPr>
          <p:cNvSpPr txBox="1"/>
          <p:nvPr/>
        </p:nvSpPr>
        <p:spPr>
          <a:xfrm>
            <a:off x="2198022" y="957504"/>
            <a:ext cx="6808178"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Crick (C) aligns to the plus (forward) strand of the reference assembly</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Watson (W) aligns to the minus (reverse) strand</a:t>
            </a:r>
          </a:p>
        </p:txBody>
      </p:sp>
      <p:pic>
        <p:nvPicPr>
          <p:cNvPr id="9" name="Picture 8" descr="A screenshot of a social media post&#10;&#10;Description automatically generated">
            <a:extLst>
              <a:ext uri="{FF2B5EF4-FFF2-40B4-BE49-F238E27FC236}">
                <a16:creationId xmlns:a16="http://schemas.microsoft.com/office/drawing/2014/main" id="{864660BF-2D64-BE45-8901-FE7A9781DEFA}"/>
              </a:ext>
            </a:extLst>
          </p:cNvPr>
          <p:cNvPicPr>
            <a:picLocks noChangeAspect="1"/>
          </p:cNvPicPr>
          <p:nvPr/>
        </p:nvPicPr>
        <p:blipFill rotWithShape="1">
          <a:blip r:embed="rId3"/>
          <a:srcRect b="52762"/>
          <a:stretch/>
        </p:blipFill>
        <p:spPr>
          <a:xfrm>
            <a:off x="2335822" y="1745199"/>
            <a:ext cx="5648835" cy="941267"/>
          </a:xfrm>
          <a:prstGeom prst="rect">
            <a:avLst/>
          </a:prstGeom>
          <a:ln>
            <a:solidFill>
              <a:schemeClr val="accent1"/>
            </a:solidFill>
          </a:ln>
        </p:spPr>
      </p:pic>
      <p:sp>
        <p:nvSpPr>
          <p:cNvPr id="11" name="TextBox 10">
            <a:extLst>
              <a:ext uri="{FF2B5EF4-FFF2-40B4-BE49-F238E27FC236}">
                <a16:creationId xmlns:a16="http://schemas.microsoft.com/office/drawing/2014/main" id="{B4280422-E1E3-324C-A68D-B74010318AAD}"/>
              </a:ext>
            </a:extLst>
          </p:cNvPr>
          <p:cNvSpPr txBox="1"/>
          <p:nvPr/>
        </p:nvSpPr>
        <p:spPr>
          <a:xfrm>
            <a:off x="7984657" y="2324451"/>
            <a:ext cx="1032111" cy="461665"/>
          </a:xfrm>
          <a:prstGeom prst="rect">
            <a:avLst/>
          </a:prstGeom>
          <a:noFill/>
        </p:spPr>
        <p:txBody>
          <a:bodyPr wrap="square" rtlCol="0">
            <a:spAutoFit/>
          </a:bodyPr>
          <a:lstStyle/>
          <a:p>
            <a:r>
              <a:rPr lang="en-US" sz="1200" dirty="0">
                <a:solidFill>
                  <a:schemeClr val="accent5"/>
                </a:solidFill>
                <a:latin typeface="Arial" panose="020B0604020202020204" pitchFamily="34" charset="0"/>
                <a:cs typeface="Arial" panose="020B0604020202020204" pitchFamily="34" charset="0"/>
              </a:rPr>
              <a:t>Forward (+) </a:t>
            </a:r>
          </a:p>
          <a:p>
            <a:r>
              <a:rPr lang="en-US" sz="1200" dirty="0">
                <a:solidFill>
                  <a:schemeClr val="accent5"/>
                </a:solidFill>
                <a:latin typeface="Arial" panose="020B0604020202020204" pitchFamily="34" charset="0"/>
                <a:cs typeface="Arial" panose="020B0604020202020204" pitchFamily="34" charset="0"/>
                <a:sym typeface="Wingdings" pitchFamily="2" charset="2"/>
              </a:rPr>
              <a:t> Crick</a:t>
            </a:r>
            <a:endParaRPr lang="en-US" sz="1200" dirty="0">
              <a:solidFill>
                <a:schemeClr val="accent5"/>
              </a:solidFill>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C8BEE17A-68C1-C242-ABE9-D3315B400747}"/>
              </a:ext>
            </a:extLst>
          </p:cNvPr>
          <p:cNvPicPr>
            <a:picLocks noChangeAspect="1"/>
          </p:cNvPicPr>
          <p:nvPr/>
        </p:nvPicPr>
        <p:blipFill>
          <a:blip r:embed="rId4"/>
          <a:stretch>
            <a:fillRect/>
          </a:stretch>
        </p:blipFill>
        <p:spPr>
          <a:xfrm rot="16200000">
            <a:off x="-41534" y="1000130"/>
            <a:ext cx="2263455" cy="1925922"/>
          </a:xfrm>
          <a:prstGeom prst="rect">
            <a:avLst/>
          </a:prstGeom>
        </p:spPr>
      </p:pic>
      <p:sp>
        <p:nvSpPr>
          <p:cNvPr id="23" name="Rectangle 22">
            <a:extLst>
              <a:ext uri="{FF2B5EF4-FFF2-40B4-BE49-F238E27FC236}">
                <a16:creationId xmlns:a16="http://schemas.microsoft.com/office/drawing/2014/main" id="{1407718F-5BDB-D141-AB49-09EECF8907CF}"/>
              </a:ext>
            </a:extLst>
          </p:cNvPr>
          <p:cNvSpPr/>
          <p:nvPr/>
        </p:nvSpPr>
        <p:spPr>
          <a:xfrm>
            <a:off x="342673" y="3004551"/>
            <a:ext cx="1495040" cy="400110"/>
          </a:xfrm>
          <a:prstGeom prst="rect">
            <a:avLst/>
          </a:prstGeom>
        </p:spPr>
        <p:txBody>
          <a:bodyPr wrap="square">
            <a:spAutoFit/>
          </a:bodyPr>
          <a:lstStyle/>
          <a:p>
            <a:pPr algn="r"/>
            <a:r>
              <a:rPr lang="en-US" sz="1000" i="1" dirty="0">
                <a:latin typeface="Arial" charset="0"/>
                <a:ea typeface="Arial" charset="0"/>
                <a:cs typeface="Arial" charset="0"/>
              </a:rPr>
              <a:t>Sanders et al.  Nature protocol, 2017</a:t>
            </a:r>
            <a:endParaRPr lang="x-none" sz="1000" i="1" dirty="0">
              <a:latin typeface="Arial" charset="0"/>
              <a:ea typeface="Arial" charset="0"/>
              <a:cs typeface="Arial" charset="0"/>
            </a:endParaRPr>
          </a:p>
        </p:txBody>
      </p:sp>
      <p:grpSp>
        <p:nvGrpSpPr>
          <p:cNvPr id="3" name="Group 2">
            <a:extLst>
              <a:ext uri="{FF2B5EF4-FFF2-40B4-BE49-F238E27FC236}">
                <a16:creationId xmlns:a16="http://schemas.microsoft.com/office/drawing/2014/main" id="{2AAA4CB0-109E-684D-9689-C47767C3E144}"/>
              </a:ext>
            </a:extLst>
          </p:cNvPr>
          <p:cNvGrpSpPr/>
          <p:nvPr/>
        </p:nvGrpSpPr>
        <p:grpSpPr>
          <a:xfrm>
            <a:off x="901639" y="3674071"/>
            <a:ext cx="7649176" cy="2588677"/>
            <a:chOff x="901639" y="3674071"/>
            <a:chExt cx="7649176" cy="2588677"/>
          </a:xfrm>
        </p:grpSpPr>
        <p:grpSp>
          <p:nvGrpSpPr>
            <p:cNvPr id="44" name="Group 43">
              <a:extLst>
                <a:ext uri="{FF2B5EF4-FFF2-40B4-BE49-F238E27FC236}">
                  <a16:creationId xmlns:a16="http://schemas.microsoft.com/office/drawing/2014/main" id="{761FAD35-BE46-F540-82CC-7BEAE33BFB99}"/>
                </a:ext>
              </a:extLst>
            </p:cNvPr>
            <p:cNvGrpSpPr/>
            <p:nvPr/>
          </p:nvGrpSpPr>
          <p:grpSpPr>
            <a:xfrm>
              <a:off x="1090193" y="3674071"/>
              <a:ext cx="7460622" cy="2588677"/>
              <a:chOff x="1040090" y="3525455"/>
              <a:chExt cx="7460622" cy="2588677"/>
            </a:xfrm>
          </p:grpSpPr>
          <p:pic>
            <p:nvPicPr>
              <p:cNvPr id="25" name="Picture 24">
                <a:extLst>
                  <a:ext uri="{FF2B5EF4-FFF2-40B4-BE49-F238E27FC236}">
                    <a16:creationId xmlns:a16="http://schemas.microsoft.com/office/drawing/2014/main" id="{17B0F608-C85B-7940-9EB9-0AE39C5C8DFB}"/>
                  </a:ext>
                </a:extLst>
              </p:cNvPr>
              <p:cNvPicPr>
                <a:picLocks noChangeAspect="1"/>
              </p:cNvPicPr>
              <p:nvPr/>
            </p:nvPicPr>
            <p:blipFill>
              <a:blip r:embed="rId5"/>
              <a:stretch>
                <a:fillRect/>
              </a:stretch>
            </p:blipFill>
            <p:spPr>
              <a:xfrm>
                <a:off x="6307109" y="3830454"/>
                <a:ext cx="1035963" cy="1020729"/>
              </a:xfrm>
              <a:prstGeom prst="rect">
                <a:avLst/>
              </a:prstGeom>
            </p:spPr>
          </p:pic>
          <p:pic>
            <p:nvPicPr>
              <p:cNvPr id="27" name="Picture 26">
                <a:extLst>
                  <a:ext uri="{FF2B5EF4-FFF2-40B4-BE49-F238E27FC236}">
                    <a16:creationId xmlns:a16="http://schemas.microsoft.com/office/drawing/2014/main" id="{B295842C-250D-A742-8CFD-32877D76A773}"/>
                  </a:ext>
                </a:extLst>
              </p:cNvPr>
              <p:cNvPicPr>
                <a:picLocks noChangeAspect="1"/>
              </p:cNvPicPr>
              <p:nvPr/>
            </p:nvPicPr>
            <p:blipFill>
              <a:blip r:embed="rId6"/>
              <a:stretch>
                <a:fillRect/>
              </a:stretch>
            </p:blipFill>
            <p:spPr>
              <a:xfrm>
                <a:off x="4705721" y="3663956"/>
                <a:ext cx="975025" cy="990259"/>
              </a:xfrm>
              <a:prstGeom prst="rect">
                <a:avLst/>
              </a:prstGeom>
            </p:spPr>
          </p:pic>
          <p:pic>
            <p:nvPicPr>
              <p:cNvPr id="29" name="Picture 28">
                <a:extLst>
                  <a:ext uri="{FF2B5EF4-FFF2-40B4-BE49-F238E27FC236}">
                    <a16:creationId xmlns:a16="http://schemas.microsoft.com/office/drawing/2014/main" id="{0B58EF9D-0B14-9042-8C20-F829942C9225}"/>
                  </a:ext>
                </a:extLst>
              </p:cNvPr>
              <p:cNvPicPr>
                <a:picLocks noChangeAspect="1"/>
              </p:cNvPicPr>
              <p:nvPr/>
            </p:nvPicPr>
            <p:blipFill>
              <a:blip r:embed="rId7"/>
              <a:stretch>
                <a:fillRect/>
              </a:stretch>
            </p:blipFill>
            <p:spPr>
              <a:xfrm>
                <a:off x="3243025" y="4809976"/>
                <a:ext cx="1035964" cy="959790"/>
              </a:xfrm>
              <a:prstGeom prst="rect">
                <a:avLst/>
              </a:prstGeom>
            </p:spPr>
          </p:pic>
          <p:pic>
            <p:nvPicPr>
              <p:cNvPr id="31" name="Picture 30">
                <a:extLst>
                  <a:ext uri="{FF2B5EF4-FFF2-40B4-BE49-F238E27FC236}">
                    <a16:creationId xmlns:a16="http://schemas.microsoft.com/office/drawing/2014/main" id="{5CC02553-BCFC-B24C-A46E-6A4E46FCBA6D}"/>
                  </a:ext>
                </a:extLst>
              </p:cNvPr>
              <p:cNvPicPr>
                <a:picLocks noChangeAspect="1"/>
              </p:cNvPicPr>
              <p:nvPr/>
            </p:nvPicPr>
            <p:blipFill>
              <a:blip r:embed="rId8"/>
              <a:stretch>
                <a:fillRect/>
              </a:stretch>
            </p:blipFill>
            <p:spPr>
              <a:xfrm>
                <a:off x="1040090" y="4205585"/>
                <a:ext cx="990259" cy="1051198"/>
              </a:xfrm>
              <a:prstGeom prst="rect">
                <a:avLst/>
              </a:prstGeom>
            </p:spPr>
          </p:pic>
          <p:sp>
            <p:nvSpPr>
              <p:cNvPr id="20" name="Rectangle 19">
                <a:extLst>
                  <a:ext uri="{FF2B5EF4-FFF2-40B4-BE49-F238E27FC236}">
                    <a16:creationId xmlns:a16="http://schemas.microsoft.com/office/drawing/2014/main" id="{C5C2DC04-C9B6-BF43-8DA4-0C5B92C19DC4}"/>
                  </a:ext>
                </a:extLst>
              </p:cNvPr>
              <p:cNvSpPr/>
              <p:nvPr/>
            </p:nvSpPr>
            <p:spPr>
              <a:xfrm>
                <a:off x="1099455" y="4115347"/>
                <a:ext cx="654202" cy="276999"/>
              </a:xfrm>
              <a:prstGeom prst="rect">
                <a:avLst/>
              </a:prstGeom>
            </p:spPr>
            <p:txBody>
              <a:bodyPr wrap="square">
                <a:spAutoFit/>
              </a:bodyPr>
              <a:lstStyle/>
              <a:p>
                <a:r>
                  <a:rPr lang="en-US" sz="1200" dirty="0">
                    <a:latin typeface="Arial" charset="0"/>
                    <a:ea typeface="Arial" charset="0"/>
                    <a:cs typeface="Arial" charset="0"/>
                  </a:rPr>
                  <a:t>Cell A</a:t>
                </a:r>
              </a:p>
            </p:txBody>
          </p:sp>
          <p:pic>
            <p:nvPicPr>
              <p:cNvPr id="32" name="Picture 31">
                <a:extLst>
                  <a:ext uri="{FF2B5EF4-FFF2-40B4-BE49-F238E27FC236}">
                    <a16:creationId xmlns:a16="http://schemas.microsoft.com/office/drawing/2014/main" id="{7A03E45F-E71C-634F-9FB2-C854705C459D}"/>
                  </a:ext>
                </a:extLst>
              </p:cNvPr>
              <p:cNvPicPr>
                <a:picLocks noChangeAspect="1"/>
              </p:cNvPicPr>
              <p:nvPr/>
            </p:nvPicPr>
            <p:blipFill>
              <a:blip r:embed="rId5"/>
              <a:stretch>
                <a:fillRect/>
              </a:stretch>
            </p:blipFill>
            <p:spPr>
              <a:xfrm>
                <a:off x="7464749" y="4377863"/>
                <a:ext cx="1035963" cy="1020729"/>
              </a:xfrm>
              <a:prstGeom prst="rect">
                <a:avLst/>
              </a:prstGeom>
            </p:spPr>
          </p:pic>
          <p:pic>
            <p:nvPicPr>
              <p:cNvPr id="33" name="Picture 32">
                <a:extLst>
                  <a:ext uri="{FF2B5EF4-FFF2-40B4-BE49-F238E27FC236}">
                    <a16:creationId xmlns:a16="http://schemas.microsoft.com/office/drawing/2014/main" id="{2532701A-4151-7847-B860-7D4CC0ED3ACC}"/>
                  </a:ext>
                </a:extLst>
              </p:cNvPr>
              <p:cNvPicPr>
                <a:picLocks noChangeAspect="1"/>
              </p:cNvPicPr>
              <p:nvPr/>
            </p:nvPicPr>
            <p:blipFill>
              <a:blip r:embed="rId6"/>
              <a:stretch>
                <a:fillRect/>
              </a:stretch>
            </p:blipFill>
            <p:spPr>
              <a:xfrm>
                <a:off x="2469411" y="3683964"/>
                <a:ext cx="975025" cy="990259"/>
              </a:xfrm>
              <a:prstGeom prst="rect">
                <a:avLst/>
              </a:prstGeom>
            </p:spPr>
          </p:pic>
          <p:pic>
            <p:nvPicPr>
              <p:cNvPr id="34" name="Picture 33">
                <a:extLst>
                  <a:ext uri="{FF2B5EF4-FFF2-40B4-BE49-F238E27FC236}">
                    <a16:creationId xmlns:a16="http://schemas.microsoft.com/office/drawing/2014/main" id="{CF38E34D-4767-A643-9F39-780DDC78F4A7}"/>
                  </a:ext>
                </a:extLst>
              </p:cNvPr>
              <p:cNvPicPr>
                <a:picLocks noChangeAspect="1"/>
              </p:cNvPicPr>
              <p:nvPr/>
            </p:nvPicPr>
            <p:blipFill>
              <a:blip r:embed="rId7"/>
              <a:stretch>
                <a:fillRect/>
              </a:stretch>
            </p:blipFill>
            <p:spPr>
              <a:xfrm>
                <a:off x="1891189" y="5154342"/>
                <a:ext cx="1035964" cy="959790"/>
              </a:xfrm>
              <a:prstGeom prst="rect">
                <a:avLst/>
              </a:prstGeom>
            </p:spPr>
          </p:pic>
          <p:pic>
            <p:nvPicPr>
              <p:cNvPr id="36" name="Picture 35">
                <a:extLst>
                  <a:ext uri="{FF2B5EF4-FFF2-40B4-BE49-F238E27FC236}">
                    <a16:creationId xmlns:a16="http://schemas.microsoft.com/office/drawing/2014/main" id="{DF503D49-ED8D-0F46-92C8-131F24AC60A6}"/>
                  </a:ext>
                </a:extLst>
              </p:cNvPr>
              <p:cNvPicPr>
                <a:picLocks noChangeAspect="1"/>
              </p:cNvPicPr>
              <p:nvPr/>
            </p:nvPicPr>
            <p:blipFill>
              <a:blip r:embed="rId8"/>
              <a:stretch>
                <a:fillRect/>
              </a:stretch>
            </p:blipFill>
            <p:spPr>
              <a:xfrm>
                <a:off x="5786417" y="4838978"/>
                <a:ext cx="990259" cy="1051198"/>
              </a:xfrm>
              <a:prstGeom prst="rect">
                <a:avLst/>
              </a:prstGeom>
            </p:spPr>
          </p:pic>
          <p:sp>
            <p:nvSpPr>
              <p:cNvPr id="21" name="Rectangle 20">
                <a:extLst>
                  <a:ext uri="{FF2B5EF4-FFF2-40B4-BE49-F238E27FC236}">
                    <a16:creationId xmlns:a16="http://schemas.microsoft.com/office/drawing/2014/main" id="{4808B38D-5029-2940-B7D5-293BDF41A916}"/>
                  </a:ext>
                </a:extLst>
              </p:cNvPr>
              <p:cNvSpPr/>
              <p:nvPr/>
            </p:nvSpPr>
            <p:spPr>
              <a:xfrm>
                <a:off x="1891189" y="4992477"/>
                <a:ext cx="654202" cy="276999"/>
              </a:xfrm>
              <a:prstGeom prst="rect">
                <a:avLst/>
              </a:prstGeom>
            </p:spPr>
            <p:txBody>
              <a:bodyPr wrap="square">
                <a:spAutoFit/>
              </a:bodyPr>
              <a:lstStyle/>
              <a:p>
                <a:r>
                  <a:rPr lang="en-US" sz="1200" dirty="0">
                    <a:latin typeface="Arial" charset="0"/>
                    <a:ea typeface="Arial" charset="0"/>
                    <a:cs typeface="Arial" charset="0"/>
                  </a:rPr>
                  <a:t>Cell B</a:t>
                </a:r>
              </a:p>
            </p:txBody>
          </p:sp>
          <p:sp>
            <p:nvSpPr>
              <p:cNvPr id="37" name="Rectangle 36">
                <a:extLst>
                  <a:ext uri="{FF2B5EF4-FFF2-40B4-BE49-F238E27FC236}">
                    <a16:creationId xmlns:a16="http://schemas.microsoft.com/office/drawing/2014/main" id="{D76D251D-935C-2241-9CA8-33198A629FE1}"/>
                  </a:ext>
                </a:extLst>
              </p:cNvPr>
              <p:cNvSpPr/>
              <p:nvPr/>
            </p:nvSpPr>
            <p:spPr>
              <a:xfrm>
                <a:off x="2540973" y="3525455"/>
                <a:ext cx="654202" cy="276999"/>
              </a:xfrm>
              <a:prstGeom prst="rect">
                <a:avLst/>
              </a:prstGeom>
            </p:spPr>
            <p:txBody>
              <a:bodyPr wrap="square">
                <a:spAutoFit/>
              </a:bodyPr>
              <a:lstStyle/>
              <a:p>
                <a:r>
                  <a:rPr lang="en-US" sz="1200" dirty="0">
                    <a:latin typeface="Arial" charset="0"/>
                    <a:ea typeface="Arial" charset="0"/>
                    <a:cs typeface="Arial" charset="0"/>
                  </a:rPr>
                  <a:t>Cell C</a:t>
                </a:r>
              </a:p>
            </p:txBody>
          </p:sp>
          <p:sp>
            <p:nvSpPr>
              <p:cNvPr id="38" name="Rectangle 37">
                <a:extLst>
                  <a:ext uri="{FF2B5EF4-FFF2-40B4-BE49-F238E27FC236}">
                    <a16:creationId xmlns:a16="http://schemas.microsoft.com/office/drawing/2014/main" id="{41870C0A-DA2F-3042-A503-199F6B8656F4}"/>
                  </a:ext>
                </a:extLst>
              </p:cNvPr>
              <p:cNvSpPr/>
              <p:nvPr/>
            </p:nvSpPr>
            <p:spPr>
              <a:xfrm>
                <a:off x="3260465" y="4650487"/>
                <a:ext cx="654202" cy="276999"/>
              </a:xfrm>
              <a:prstGeom prst="rect">
                <a:avLst/>
              </a:prstGeom>
            </p:spPr>
            <p:txBody>
              <a:bodyPr wrap="square">
                <a:spAutoFit/>
              </a:bodyPr>
              <a:lstStyle/>
              <a:p>
                <a:r>
                  <a:rPr lang="en-US" sz="1200" dirty="0">
                    <a:latin typeface="Arial" charset="0"/>
                    <a:ea typeface="Arial" charset="0"/>
                    <a:cs typeface="Arial" charset="0"/>
                  </a:rPr>
                  <a:t>Cell D</a:t>
                </a:r>
              </a:p>
            </p:txBody>
          </p:sp>
          <p:sp>
            <p:nvSpPr>
              <p:cNvPr id="39" name="Rectangle 38">
                <a:extLst>
                  <a:ext uri="{FF2B5EF4-FFF2-40B4-BE49-F238E27FC236}">
                    <a16:creationId xmlns:a16="http://schemas.microsoft.com/office/drawing/2014/main" id="{849C28DC-D342-0A48-83A8-ABCC194994D6}"/>
                  </a:ext>
                </a:extLst>
              </p:cNvPr>
              <p:cNvSpPr/>
              <p:nvPr/>
            </p:nvSpPr>
            <p:spPr>
              <a:xfrm>
                <a:off x="4759711" y="3525456"/>
                <a:ext cx="654202" cy="276999"/>
              </a:xfrm>
              <a:prstGeom prst="rect">
                <a:avLst/>
              </a:prstGeom>
            </p:spPr>
            <p:txBody>
              <a:bodyPr wrap="square">
                <a:spAutoFit/>
              </a:bodyPr>
              <a:lstStyle/>
              <a:p>
                <a:r>
                  <a:rPr lang="en-US" sz="1200" dirty="0">
                    <a:latin typeface="Arial" charset="0"/>
                    <a:ea typeface="Arial" charset="0"/>
                    <a:cs typeface="Arial" charset="0"/>
                  </a:rPr>
                  <a:t>Cell E</a:t>
                </a:r>
              </a:p>
            </p:txBody>
          </p:sp>
          <p:sp>
            <p:nvSpPr>
              <p:cNvPr id="40" name="Rectangle 39">
                <a:extLst>
                  <a:ext uri="{FF2B5EF4-FFF2-40B4-BE49-F238E27FC236}">
                    <a16:creationId xmlns:a16="http://schemas.microsoft.com/office/drawing/2014/main" id="{4165F186-462B-0A49-9CE1-4F9A83FCC1F5}"/>
                  </a:ext>
                </a:extLst>
              </p:cNvPr>
              <p:cNvSpPr/>
              <p:nvPr/>
            </p:nvSpPr>
            <p:spPr>
              <a:xfrm>
                <a:off x="5788399" y="4710268"/>
                <a:ext cx="654202" cy="276999"/>
              </a:xfrm>
              <a:prstGeom prst="rect">
                <a:avLst/>
              </a:prstGeom>
            </p:spPr>
            <p:txBody>
              <a:bodyPr wrap="square">
                <a:spAutoFit/>
              </a:bodyPr>
              <a:lstStyle/>
              <a:p>
                <a:r>
                  <a:rPr lang="en-US" sz="1200" dirty="0">
                    <a:latin typeface="Arial" charset="0"/>
                    <a:ea typeface="Arial" charset="0"/>
                    <a:cs typeface="Arial" charset="0"/>
                  </a:rPr>
                  <a:t>Cell F</a:t>
                </a:r>
              </a:p>
            </p:txBody>
          </p:sp>
          <p:sp>
            <p:nvSpPr>
              <p:cNvPr id="41" name="Rectangle 40">
                <a:extLst>
                  <a:ext uri="{FF2B5EF4-FFF2-40B4-BE49-F238E27FC236}">
                    <a16:creationId xmlns:a16="http://schemas.microsoft.com/office/drawing/2014/main" id="{3A391E40-EA0A-F840-B3CA-7799CF05ABD2}"/>
                  </a:ext>
                </a:extLst>
              </p:cNvPr>
              <p:cNvSpPr/>
              <p:nvPr/>
            </p:nvSpPr>
            <p:spPr>
              <a:xfrm>
                <a:off x="6312296" y="3668859"/>
                <a:ext cx="654202" cy="276999"/>
              </a:xfrm>
              <a:prstGeom prst="rect">
                <a:avLst/>
              </a:prstGeom>
            </p:spPr>
            <p:txBody>
              <a:bodyPr wrap="square">
                <a:spAutoFit/>
              </a:bodyPr>
              <a:lstStyle/>
              <a:p>
                <a:r>
                  <a:rPr lang="en-US" sz="1200" dirty="0">
                    <a:latin typeface="Arial" charset="0"/>
                    <a:ea typeface="Arial" charset="0"/>
                    <a:cs typeface="Arial" charset="0"/>
                  </a:rPr>
                  <a:t>Cell G</a:t>
                </a:r>
              </a:p>
            </p:txBody>
          </p:sp>
          <p:sp>
            <p:nvSpPr>
              <p:cNvPr id="42" name="Rectangle 41">
                <a:extLst>
                  <a:ext uri="{FF2B5EF4-FFF2-40B4-BE49-F238E27FC236}">
                    <a16:creationId xmlns:a16="http://schemas.microsoft.com/office/drawing/2014/main" id="{142BA712-3FF1-7F42-9154-11949098C37D}"/>
                  </a:ext>
                </a:extLst>
              </p:cNvPr>
              <p:cNvSpPr/>
              <p:nvPr/>
            </p:nvSpPr>
            <p:spPr>
              <a:xfrm>
                <a:off x="7478305" y="4274383"/>
                <a:ext cx="654202" cy="276999"/>
              </a:xfrm>
              <a:prstGeom prst="rect">
                <a:avLst/>
              </a:prstGeom>
            </p:spPr>
            <p:txBody>
              <a:bodyPr wrap="square">
                <a:spAutoFit/>
              </a:bodyPr>
              <a:lstStyle/>
              <a:p>
                <a:r>
                  <a:rPr lang="en-US" sz="1200" dirty="0">
                    <a:latin typeface="Arial" charset="0"/>
                    <a:ea typeface="Arial" charset="0"/>
                    <a:cs typeface="Arial" charset="0"/>
                  </a:rPr>
                  <a:t>Cell H</a:t>
                </a:r>
              </a:p>
            </p:txBody>
          </p:sp>
        </p:grpSp>
        <p:sp>
          <p:nvSpPr>
            <p:cNvPr id="45" name="Rectangle 44">
              <a:extLst>
                <a:ext uri="{FF2B5EF4-FFF2-40B4-BE49-F238E27FC236}">
                  <a16:creationId xmlns:a16="http://schemas.microsoft.com/office/drawing/2014/main" id="{1A775D45-92D1-BF4A-8AD5-FCFE6329F2A5}"/>
                </a:ext>
              </a:extLst>
            </p:cNvPr>
            <p:cNvSpPr/>
            <p:nvPr/>
          </p:nvSpPr>
          <p:spPr>
            <a:xfrm>
              <a:off x="901639" y="3674071"/>
              <a:ext cx="1438984" cy="276999"/>
            </a:xfrm>
            <a:prstGeom prst="rect">
              <a:avLst/>
            </a:prstGeom>
          </p:spPr>
          <p:txBody>
            <a:bodyPr wrap="square">
              <a:spAutoFit/>
            </a:bodyPr>
            <a:lstStyle/>
            <a:p>
              <a:r>
                <a:rPr lang="en-US" sz="1200" b="1" dirty="0">
                  <a:latin typeface="Arial" charset="0"/>
                  <a:ea typeface="Arial" charset="0"/>
                  <a:cs typeface="Arial" charset="0"/>
                </a:rPr>
                <a:t>Chromosome1</a:t>
              </a:r>
            </a:p>
          </p:txBody>
        </p:sp>
      </p:grpSp>
    </p:spTree>
    <p:extLst>
      <p:ext uri="{BB962C8B-B14F-4D97-AF65-F5344CB8AC3E}">
        <p14:creationId xmlns:p14="http://schemas.microsoft.com/office/powerpoint/2010/main" val="1532291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67C057-5F40-2E4C-B5C3-70EEEBB20789}"/>
              </a:ext>
            </a:extLst>
          </p:cNvPr>
          <p:cNvSpPr/>
          <p:nvPr/>
        </p:nvSpPr>
        <p:spPr>
          <a:xfrm>
            <a:off x="38169" y="161415"/>
            <a:ext cx="8968031"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Orientation of the reads gives chromosome length scale haplotype information</a:t>
            </a: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BD31964-6E9F-854E-874D-06524615E2F6}"/>
              </a:ext>
            </a:extLst>
          </p:cNvPr>
          <p:cNvSpPr txBox="1"/>
          <p:nvPr/>
        </p:nvSpPr>
        <p:spPr>
          <a:xfrm>
            <a:off x="38169" y="6456699"/>
            <a:ext cx="8898046" cy="338554"/>
          </a:xfrm>
          <a:prstGeom prst="rect">
            <a:avLst/>
          </a:prstGeom>
          <a:noFill/>
        </p:spPr>
        <p:txBody>
          <a:bodyPr wrap="square" rtlCol="0">
            <a:spAutoFit/>
          </a:bodyPr>
          <a:lstStyle/>
          <a:p>
            <a:pPr algn="r"/>
            <a:r>
              <a:rPr lang="en-US" sz="1600" b="1" i="1" dirty="0">
                <a:solidFill>
                  <a:schemeClr val="accent5"/>
                </a:solidFill>
                <a:latin typeface="Arial" panose="020B0604020202020204" pitchFamily="34" charset="0"/>
                <a:cs typeface="Arial" panose="020B0604020202020204" pitchFamily="34" charset="0"/>
              </a:rPr>
              <a:t>How can we know the orientation of the sequencing read from the bam file?</a:t>
            </a:r>
          </a:p>
        </p:txBody>
      </p:sp>
      <p:pic>
        <p:nvPicPr>
          <p:cNvPr id="8" name="Picture 7" descr="A close up of a device&#10;&#10;Description automatically generated">
            <a:extLst>
              <a:ext uri="{FF2B5EF4-FFF2-40B4-BE49-F238E27FC236}">
                <a16:creationId xmlns:a16="http://schemas.microsoft.com/office/drawing/2014/main" id="{36BDAE04-2A3D-A940-8934-1A505B65DBD3}"/>
              </a:ext>
            </a:extLst>
          </p:cNvPr>
          <p:cNvPicPr>
            <a:picLocks noChangeAspect="1"/>
          </p:cNvPicPr>
          <p:nvPr/>
        </p:nvPicPr>
        <p:blipFill>
          <a:blip r:embed="rId2"/>
          <a:stretch>
            <a:fillRect/>
          </a:stretch>
        </p:blipFill>
        <p:spPr>
          <a:xfrm>
            <a:off x="643522" y="767074"/>
            <a:ext cx="7687339" cy="3072866"/>
          </a:xfrm>
          <a:prstGeom prst="rect">
            <a:avLst/>
          </a:prstGeom>
        </p:spPr>
      </p:pic>
      <p:sp>
        <p:nvSpPr>
          <p:cNvPr id="9" name="Rectangle 8">
            <a:extLst>
              <a:ext uri="{FF2B5EF4-FFF2-40B4-BE49-F238E27FC236}">
                <a16:creationId xmlns:a16="http://schemas.microsoft.com/office/drawing/2014/main" id="{068582A8-19E2-4D4A-B337-C22FD06412DA}"/>
              </a:ext>
            </a:extLst>
          </p:cNvPr>
          <p:cNvSpPr/>
          <p:nvPr/>
        </p:nvSpPr>
        <p:spPr>
          <a:xfrm>
            <a:off x="925285" y="3333307"/>
            <a:ext cx="3072809" cy="653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9">
            <a:extLst>
              <a:ext uri="{FF2B5EF4-FFF2-40B4-BE49-F238E27FC236}">
                <a16:creationId xmlns:a16="http://schemas.microsoft.com/office/drawing/2014/main" id="{653654D9-EAC1-B344-ACD1-E560611D6F66}"/>
              </a:ext>
            </a:extLst>
          </p:cNvPr>
          <p:cNvSpPr/>
          <p:nvPr/>
        </p:nvSpPr>
        <p:spPr>
          <a:xfrm>
            <a:off x="818958" y="3414037"/>
            <a:ext cx="2413591" cy="246221"/>
          </a:xfrm>
          <a:prstGeom prst="rect">
            <a:avLst/>
          </a:prstGeom>
        </p:spPr>
        <p:txBody>
          <a:bodyPr wrap="square">
            <a:spAutoFit/>
          </a:bodyPr>
          <a:lstStyle/>
          <a:p>
            <a:r>
              <a:rPr lang="en-US" sz="1000" i="1" dirty="0" err="1">
                <a:latin typeface="Arial" charset="0"/>
                <a:ea typeface="Arial" charset="0"/>
                <a:cs typeface="Arial" charset="0"/>
              </a:rPr>
              <a:t>Porubsky</a:t>
            </a:r>
            <a:r>
              <a:rPr lang="en-US" sz="1000" i="1" dirty="0">
                <a:latin typeface="Arial" charset="0"/>
                <a:ea typeface="Arial" charset="0"/>
                <a:cs typeface="Arial" charset="0"/>
              </a:rPr>
              <a:t> et al.  Genome Res, 2016</a:t>
            </a:r>
            <a:endParaRPr lang="x-none" sz="1000" i="1" dirty="0">
              <a:latin typeface="Arial" charset="0"/>
              <a:ea typeface="Arial" charset="0"/>
              <a:cs typeface="Arial" charset="0"/>
            </a:endParaRPr>
          </a:p>
        </p:txBody>
      </p:sp>
      <p:sp>
        <p:nvSpPr>
          <p:cNvPr id="11" name="TextBox 10">
            <a:extLst>
              <a:ext uri="{FF2B5EF4-FFF2-40B4-BE49-F238E27FC236}">
                <a16:creationId xmlns:a16="http://schemas.microsoft.com/office/drawing/2014/main" id="{50CFD3E7-5110-A742-83EA-441438F584C4}"/>
              </a:ext>
            </a:extLst>
          </p:cNvPr>
          <p:cNvSpPr txBox="1"/>
          <p:nvPr/>
        </p:nvSpPr>
        <p:spPr>
          <a:xfrm>
            <a:off x="284161" y="4499722"/>
            <a:ext cx="6808178"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Why haplotype phasing is important?</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Variant-disease associations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Mapping regions with loss of heterozygosity</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Inheritance patterns in pedigrees</a:t>
            </a:r>
          </a:p>
        </p:txBody>
      </p:sp>
      <p:pic>
        <p:nvPicPr>
          <p:cNvPr id="12" name="Picture 11">
            <a:extLst>
              <a:ext uri="{FF2B5EF4-FFF2-40B4-BE49-F238E27FC236}">
                <a16:creationId xmlns:a16="http://schemas.microsoft.com/office/drawing/2014/main" id="{8D39F8ED-1E81-4A43-B505-6417C2B19122}"/>
              </a:ext>
            </a:extLst>
          </p:cNvPr>
          <p:cNvPicPr>
            <a:picLocks noChangeAspect="1"/>
          </p:cNvPicPr>
          <p:nvPr/>
        </p:nvPicPr>
        <p:blipFill rotWithShape="1">
          <a:blip r:embed="rId3"/>
          <a:srcRect l="6765" t="68833" r="52745" b="15097"/>
          <a:stretch/>
        </p:blipFill>
        <p:spPr>
          <a:xfrm>
            <a:off x="4522184" y="4323496"/>
            <a:ext cx="4523703" cy="1345777"/>
          </a:xfrm>
          <a:prstGeom prst="rect">
            <a:avLst/>
          </a:prstGeom>
        </p:spPr>
      </p:pic>
    </p:spTree>
    <p:extLst>
      <p:ext uri="{BB962C8B-B14F-4D97-AF65-F5344CB8AC3E}">
        <p14:creationId xmlns:p14="http://schemas.microsoft.com/office/powerpoint/2010/main" val="179987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9E004066-C93F-2A44-98FE-1807E6F67D13}"/>
              </a:ext>
            </a:extLst>
          </p:cNvPr>
          <p:cNvPicPr>
            <a:picLocks noChangeAspect="1"/>
          </p:cNvPicPr>
          <p:nvPr/>
        </p:nvPicPr>
        <p:blipFill>
          <a:blip r:embed="rId2"/>
          <a:stretch>
            <a:fillRect/>
          </a:stretch>
        </p:blipFill>
        <p:spPr>
          <a:xfrm>
            <a:off x="325168" y="1065212"/>
            <a:ext cx="4929148" cy="2071393"/>
          </a:xfrm>
          <a:prstGeom prst="rect">
            <a:avLst/>
          </a:prstGeom>
        </p:spPr>
      </p:pic>
      <p:sp>
        <p:nvSpPr>
          <p:cNvPr id="3" name="Rectangle 2">
            <a:extLst>
              <a:ext uri="{FF2B5EF4-FFF2-40B4-BE49-F238E27FC236}">
                <a16:creationId xmlns:a16="http://schemas.microsoft.com/office/drawing/2014/main" id="{371B2A99-FD3A-384A-89C1-DEB370300389}"/>
              </a:ext>
            </a:extLst>
          </p:cNvPr>
          <p:cNvSpPr/>
          <p:nvPr/>
        </p:nvSpPr>
        <p:spPr>
          <a:xfrm>
            <a:off x="38169" y="161415"/>
            <a:ext cx="8968031"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Classify reads into Crick and Watson using </a:t>
            </a:r>
            <a:r>
              <a:rPr lang="en-US" b="1" dirty="0" err="1">
                <a:latin typeface="Arial" panose="020B0604020202020204" pitchFamily="34" charset="0"/>
                <a:cs typeface="Arial" panose="020B0604020202020204" pitchFamily="34" charset="0"/>
              </a:rPr>
              <a:t>bamfile</a:t>
            </a:r>
            <a:r>
              <a:rPr lang="en-US" b="1" dirty="0">
                <a:latin typeface="Arial" panose="020B0604020202020204" pitchFamily="34" charset="0"/>
                <a:cs typeface="Arial" panose="020B0604020202020204" pitchFamily="34" charset="0"/>
              </a:rPr>
              <a:t> and </a:t>
            </a:r>
            <a:r>
              <a:rPr lang="en-US" b="1" dirty="0" err="1">
                <a:latin typeface="Arial" panose="020B0604020202020204" pitchFamily="34" charset="0"/>
                <a:cs typeface="Arial" panose="020B0604020202020204" pitchFamily="34" charset="0"/>
              </a:rPr>
              <a:t>samtools</a:t>
            </a:r>
            <a:endParaRPr lang="en-US"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6CB69B4-D8BB-FB41-BAA9-4EC55ACBEB99}"/>
              </a:ext>
            </a:extLst>
          </p:cNvPr>
          <p:cNvSpPr/>
          <p:nvPr/>
        </p:nvSpPr>
        <p:spPr>
          <a:xfrm>
            <a:off x="325168" y="4197083"/>
            <a:ext cx="4068258" cy="1600438"/>
          </a:xfrm>
          <a:prstGeom prst="rect">
            <a:avLst/>
          </a:prstGeom>
        </p:spPr>
        <p:txBody>
          <a:bodyPr wrap="square">
            <a:spAutoFit/>
          </a:bodyPr>
          <a:lstStyle/>
          <a:p>
            <a:r>
              <a:rPr lang="de-DE" sz="1400" dirty="0">
                <a:latin typeface="Arial" panose="020B0604020202020204" pitchFamily="34" charset="0"/>
                <a:cs typeface="Arial" panose="020B0604020202020204" pitchFamily="34" charset="0"/>
              </a:rPr>
              <a:t>##Crick </a:t>
            </a:r>
            <a:r>
              <a:rPr lang="de-DE" sz="1400" dirty="0" err="1">
                <a:latin typeface="Arial" panose="020B0604020202020204" pitchFamily="34" charset="0"/>
                <a:cs typeface="Arial" panose="020B0604020202020204" pitchFamily="34" charset="0"/>
              </a:rPr>
              <a:t>reads</a:t>
            </a:r>
            <a:endParaRPr lang="de-DE" sz="1400" dirty="0">
              <a:latin typeface="Arial" panose="020B0604020202020204" pitchFamily="34" charset="0"/>
              <a:cs typeface="Arial" panose="020B0604020202020204" pitchFamily="34" charset="0"/>
            </a:endParaRPr>
          </a:p>
          <a:p>
            <a:r>
              <a:rPr lang="de-DE" sz="1400" dirty="0" err="1">
                <a:latin typeface="Arial" panose="020B0604020202020204" pitchFamily="34" charset="0"/>
                <a:cs typeface="Arial" panose="020B0604020202020204" pitchFamily="34" charset="0"/>
              </a:rPr>
              <a:t>samtools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view</a:t>
            </a:r>
            <a:r>
              <a:rPr lang="de-DE" sz="1400" dirty="0">
                <a:latin typeface="Arial" panose="020B0604020202020204" pitchFamily="34" charset="0"/>
                <a:cs typeface="Arial" panose="020B0604020202020204" pitchFamily="34" charset="0"/>
              </a:rPr>
              <a:t> -f 99 </a:t>
            </a:r>
            <a:r>
              <a:rPr lang="de-DE" sz="1400" dirty="0" err="1">
                <a:latin typeface="Arial" panose="020B0604020202020204" pitchFamily="34" charset="0"/>
                <a:cs typeface="Arial" panose="020B0604020202020204" pitchFamily="34" charset="0"/>
              </a:rPr>
              <a:t>output.bam</a:t>
            </a:r>
            <a:r>
              <a:rPr lang="de-DE" sz="1400" dirty="0">
                <a:latin typeface="Arial" panose="020B0604020202020204" pitchFamily="34" charset="0"/>
                <a:cs typeface="Arial" panose="020B0604020202020204" pitchFamily="34" charset="0"/>
              </a:rPr>
              <a:t> &gt; A1_C.txt</a:t>
            </a:r>
          </a:p>
          <a:p>
            <a:r>
              <a:rPr lang="de-DE" sz="1400" dirty="0" err="1">
                <a:latin typeface="Arial" panose="020B0604020202020204" pitchFamily="34" charset="0"/>
                <a:cs typeface="Arial" panose="020B0604020202020204" pitchFamily="34" charset="0"/>
              </a:rPr>
              <a:t>samtools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view</a:t>
            </a:r>
            <a:r>
              <a:rPr lang="de-DE" sz="1400" dirty="0">
                <a:latin typeface="Arial" panose="020B0604020202020204" pitchFamily="34" charset="0"/>
                <a:cs typeface="Arial" panose="020B0604020202020204" pitchFamily="34" charset="0"/>
              </a:rPr>
              <a:t> -f 147 </a:t>
            </a:r>
            <a:r>
              <a:rPr lang="de-DE" sz="1400" dirty="0" err="1">
                <a:latin typeface="Arial" panose="020B0604020202020204" pitchFamily="34" charset="0"/>
                <a:cs typeface="Arial" panose="020B0604020202020204" pitchFamily="34" charset="0"/>
              </a:rPr>
              <a:t>output.bam</a:t>
            </a:r>
            <a:r>
              <a:rPr lang="de-DE" sz="1400" dirty="0">
                <a:latin typeface="Arial" panose="020B0604020202020204" pitchFamily="34" charset="0"/>
                <a:cs typeface="Arial" panose="020B0604020202020204" pitchFamily="34" charset="0"/>
              </a:rPr>
              <a:t> &gt; A2_C.txt</a:t>
            </a:r>
          </a:p>
          <a:p>
            <a:endParaRPr lang="de-DE" sz="1400" dirty="0">
              <a:latin typeface="Arial" panose="020B0604020202020204" pitchFamily="34" charset="0"/>
              <a:cs typeface="Arial" panose="020B0604020202020204" pitchFamily="34" charset="0"/>
            </a:endParaRPr>
          </a:p>
          <a:p>
            <a:r>
              <a:rPr lang="de-DE" sz="1400" dirty="0">
                <a:latin typeface="Arial" panose="020B0604020202020204" pitchFamily="34" charset="0"/>
                <a:cs typeface="Arial" panose="020B0604020202020204" pitchFamily="34" charset="0"/>
              </a:rPr>
              <a:t>##Watson </a:t>
            </a:r>
            <a:r>
              <a:rPr lang="de-DE" sz="1400" dirty="0" err="1">
                <a:latin typeface="Arial" panose="020B0604020202020204" pitchFamily="34" charset="0"/>
                <a:cs typeface="Arial" panose="020B0604020202020204" pitchFamily="34" charset="0"/>
              </a:rPr>
              <a:t>reads</a:t>
            </a:r>
            <a:endParaRPr lang="de-DE" sz="1400" dirty="0">
              <a:latin typeface="Arial" panose="020B0604020202020204" pitchFamily="34" charset="0"/>
              <a:cs typeface="Arial" panose="020B0604020202020204" pitchFamily="34" charset="0"/>
            </a:endParaRPr>
          </a:p>
          <a:p>
            <a:r>
              <a:rPr lang="de-DE" sz="1400" dirty="0" err="1">
                <a:latin typeface="Arial" panose="020B0604020202020204" pitchFamily="34" charset="0"/>
                <a:cs typeface="Arial" panose="020B0604020202020204" pitchFamily="34" charset="0"/>
              </a:rPr>
              <a:t>samtools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view</a:t>
            </a:r>
            <a:r>
              <a:rPr lang="de-DE" sz="1400" dirty="0">
                <a:latin typeface="Arial" panose="020B0604020202020204" pitchFamily="34" charset="0"/>
                <a:cs typeface="Arial" panose="020B0604020202020204" pitchFamily="34" charset="0"/>
              </a:rPr>
              <a:t> -f 83 </a:t>
            </a:r>
            <a:r>
              <a:rPr lang="de-DE" sz="1400" dirty="0" err="1">
                <a:latin typeface="Arial" panose="020B0604020202020204" pitchFamily="34" charset="0"/>
                <a:cs typeface="Arial" panose="020B0604020202020204" pitchFamily="34" charset="0"/>
              </a:rPr>
              <a:t>output.bam</a:t>
            </a:r>
            <a:r>
              <a:rPr lang="de-DE" sz="1400" dirty="0">
                <a:latin typeface="Arial" panose="020B0604020202020204" pitchFamily="34" charset="0"/>
                <a:cs typeface="Arial" panose="020B0604020202020204" pitchFamily="34" charset="0"/>
              </a:rPr>
              <a:t> &gt; A1_W.txt</a:t>
            </a:r>
          </a:p>
          <a:p>
            <a:r>
              <a:rPr lang="de-DE" sz="1400" dirty="0" err="1">
                <a:latin typeface="Arial" panose="020B0604020202020204" pitchFamily="34" charset="0"/>
                <a:cs typeface="Arial" panose="020B0604020202020204" pitchFamily="34" charset="0"/>
              </a:rPr>
              <a:t>samtools</a:t>
            </a:r>
            <a:r>
              <a:rPr lang="de-DE" sz="1400" dirty="0">
                <a:latin typeface="Arial" panose="020B0604020202020204" pitchFamily="34" charset="0"/>
                <a:cs typeface="Arial" panose="020B0604020202020204" pitchFamily="34" charset="0"/>
              </a:rPr>
              <a:t> </a:t>
            </a:r>
            <a:r>
              <a:rPr lang="de-DE" sz="1400" dirty="0" err="1">
                <a:latin typeface="Arial" panose="020B0604020202020204" pitchFamily="34" charset="0"/>
                <a:cs typeface="Arial" panose="020B0604020202020204" pitchFamily="34" charset="0"/>
              </a:rPr>
              <a:t>view</a:t>
            </a:r>
            <a:r>
              <a:rPr lang="de-DE" sz="1400" dirty="0">
                <a:latin typeface="Arial" panose="020B0604020202020204" pitchFamily="34" charset="0"/>
                <a:cs typeface="Arial" panose="020B0604020202020204" pitchFamily="34" charset="0"/>
              </a:rPr>
              <a:t> -f 163 </a:t>
            </a:r>
            <a:r>
              <a:rPr lang="de-DE" sz="1400" dirty="0" err="1">
                <a:latin typeface="Arial" panose="020B0604020202020204" pitchFamily="34" charset="0"/>
                <a:cs typeface="Arial" panose="020B0604020202020204" pitchFamily="34" charset="0"/>
              </a:rPr>
              <a:t>output.bam</a:t>
            </a:r>
            <a:r>
              <a:rPr lang="de-DE" sz="1400" dirty="0">
                <a:latin typeface="Arial" panose="020B0604020202020204" pitchFamily="34" charset="0"/>
                <a:cs typeface="Arial" panose="020B0604020202020204" pitchFamily="34" charset="0"/>
              </a:rPr>
              <a:t> &gt; A2_W.txt</a:t>
            </a:r>
          </a:p>
        </p:txBody>
      </p:sp>
      <p:sp>
        <p:nvSpPr>
          <p:cNvPr id="5" name="Rectangle 4">
            <a:extLst>
              <a:ext uri="{FF2B5EF4-FFF2-40B4-BE49-F238E27FC236}">
                <a16:creationId xmlns:a16="http://schemas.microsoft.com/office/drawing/2014/main" id="{773E76D5-05DE-9B4D-BCBC-3920A3DCDA57}"/>
              </a:ext>
            </a:extLst>
          </p:cNvPr>
          <p:cNvSpPr/>
          <p:nvPr/>
        </p:nvSpPr>
        <p:spPr>
          <a:xfrm>
            <a:off x="4393426" y="6076576"/>
            <a:ext cx="4572000" cy="246221"/>
          </a:xfrm>
          <a:prstGeom prst="rect">
            <a:avLst/>
          </a:prstGeom>
        </p:spPr>
        <p:txBody>
          <a:bodyPr>
            <a:spAutoFit/>
          </a:bodyPr>
          <a:lstStyle/>
          <a:p>
            <a:pPr algn="r"/>
            <a:r>
              <a:rPr lang="de-DE" sz="1000" i="1" dirty="0">
                <a:solidFill>
                  <a:schemeClr val="accent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https://broadinstitute.github.io/picard/explain-flags.html</a:t>
            </a:r>
            <a:endParaRPr lang="de-DE" sz="1000" i="1" dirty="0">
              <a:solidFill>
                <a:schemeClr val="accent1"/>
              </a:solidFill>
              <a:latin typeface="Arial" panose="020B0604020202020204" pitchFamily="34" charset="0"/>
              <a:cs typeface="Arial" panose="020B0604020202020204" pitchFamily="34" charset="0"/>
            </a:endParaRPr>
          </a:p>
        </p:txBody>
      </p:sp>
      <p:pic>
        <p:nvPicPr>
          <p:cNvPr id="7" name="Picture 6" descr="A screenshot of a social media post&#10;&#10;Description automatically generated">
            <a:extLst>
              <a:ext uri="{FF2B5EF4-FFF2-40B4-BE49-F238E27FC236}">
                <a16:creationId xmlns:a16="http://schemas.microsoft.com/office/drawing/2014/main" id="{B5756007-74F6-6F47-8F74-A9CCA4FC464C}"/>
              </a:ext>
            </a:extLst>
          </p:cNvPr>
          <p:cNvPicPr>
            <a:picLocks noChangeAspect="1"/>
          </p:cNvPicPr>
          <p:nvPr/>
        </p:nvPicPr>
        <p:blipFill rotWithShape="1">
          <a:blip r:embed="rId4"/>
          <a:srcRect l="2082" t="15862" r="51369" b="12188"/>
          <a:stretch/>
        </p:blipFill>
        <p:spPr>
          <a:xfrm>
            <a:off x="5254316" y="1150116"/>
            <a:ext cx="3668656" cy="4841556"/>
          </a:xfrm>
          <a:prstGeom prst="rect">
            <a:avLst/>
          </a:prstGeom>
          <a:ln>
            <a:solidFill>
              <a:schemeClr val="accent1"/>
            </a:solidFill>
          </a:ln>
        </p:spPr>
      </p:pic>
      <p:sp>
        <p:nvSpPr>
          <p:cNvPr id="8" name="Rectangle 7">
            <a:extLst>
              <a:ext uri="{FF2B5EF4-FFF2-40B4-BE49-F238E27FC236}">
                <a16:creationId xmlns:a16="http://schemas.microsoft.com/office/drawing/2014/main" id="{D05FA7F7-6489-A948-9F05-E0E715859021}"/>
              </a:ext>
            </a:extLst>
          </p:cNvPr>
          <p:cNvSpPr/>
          <p:nvPr/>
        </p:nvSpPr>
        <p:spPr>
          <a:xfrm>
            <a:off x="325169" y="3051701"/>
            <a:ext cx="2375502" cy="246221"/>
          </a:xfrm>
          <a:prstGeom prst="rect">
            <a:avLst/>
          </a:prstGeom>
        </p:spPr>
        <p:txBody>
          <a:bodyPr wrap="square">
            <a:spAutoFit/>
          </a:bodyPr>
          <a:lstStyle/>
          <a:p>
            <a:r>
              <a:rPr lang="de-DE" sz="1000" i="1" dirty="0">
                <a:solidFill>
                  <a:schemeClr val="accent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https://sourceforge.net/p/bait/wiki/</a:t>
            </a:r>
            <a:endParaRPr lang="de-DE" sz="1000" i="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4359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5C8EEB-A9D9-4740-B7E9-05E18FCB892B}"/>
              </a:ext>
            </a:extLst>
          </p:cNvPr>
          <p:cNvSpPr/>
          <p:nvPr/>
        </p:nvSpPr>
        <p:spPr>
          <a:xfrm>
            <a:off x="38169" y="161415"/>
            <a:ext cx="8968031" cy="369332"/>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Quality check: Which one is the good quality Strand-</a:t>
            </a:r>
            <a:r>
              <a:rPr lang="en-US" b="1" dirty="0" err="1">
                <a:latin typeface="Arial" panose="020B0604020202020204" pitchFamily="34" charset="0"/>
                <a:cs typeface="Arial" panose="020B0604020202020204" pitchFamily="34" charset="0"/>
              </a:rPr>
              <a:t>seq</a:t>
            </a:r>
            <a:r>
              <a:rPr lang="en-US" b="1" dirty="0">
                <a:latin typeface="Arial" panose="020B0604020202020204" pitchFamily="34" charset="0"/>
                <a:cs typeface="Arial" panose="020B0604020202020204" pitchFamily="34" charset="0"/>
              </a:rPr>
              <a:t> library?</a:t>
            </a: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118D7A9-8DF0-A140-9983-5DC5EA32419D}"/>
              </a:ext>
            </a:extLst>
          </p:cNvPr>
          <p:cNvSpPr txBox="1"/>
          <p:nvPr/>
        </p:nvSpPr>
        <p:spPr>
          <a:xfrm>
            <a:off x="138479" y="4617056"/>
            <a:ext cx="8797735"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In a successful Strand-</a:t>
            </a:r>
            <a:r>
              <a:rPr lang="en-US" sz="1400" dirty="0" err="1">
                <a:latin typeface="Arial" panose="020B0604020202020204" pitchFamily="34" charset="0"/>
                <a:cs typeface="Arial" panose="020B0604020202020204" pitchFamily="34" charset="0"/>
              </a:rPr>
              <a:t>seq</a:t>
            </a:r>
            <a:r>
              <a:rPr lang="en-US" sz="1400" dirty="0">
                <a:latin typeface="Arial" panose="020B0604020202020204" pitchFamily="34" charset="0"/>
                <a:cs typeface="Arial" panose="020B0604020202020204" pitchFamily="34" charset="0"/>
              </a:rPr>
              <a:t> library derived from a diploid cell, expect to see ~50% of the chromosomes exhibiting either a WW or CC state.</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If all chromosomes in the library have a WC inheritance pattern, Strand-</a:t>
            </a:r>
            <a:r>
              <a:rPr lang="en-US" sz="1400" dirty="0" err="1">
                <a:latin typeface="Arial" panose="020B0604020202020204" pitchFamily="34" charset="0"/>
                <a:cs typeface="Arial" panose="020B0604020202020204" pitchFamily="34" charset="0"/>
              </a:rPr>
              <a:t>seq</a:t>
            </a:r>
            <a:r>
              <a:rPr lang="en-US" sz="1400" dirty="0">
                <a:latin typeface="Arial" panose="020B0604020202020204" pitchFamily="34" charset="0"/>
                <a:cs typeface="Arial" panose="020B0604020202020204" pitchFamily="34" charset="0"/>
              </a:rPr>
              <a:t> was probably unsuccessful for that cell.</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By assessing the genomic coverage, level of background and proportion of WW:WC:CC chromosomes for each library, the success rate of the experiment can be assessed and successful libraries selected for further analysis</a:t>
            </a:r>
          </a:p>
        </p:txBody>
      </p:sp>
      <p:sp>
        <p:nvSpPr>
          <p:cNvPr id="5" name="TextBox 4">
            <a:extLst>
              <a:ext uri="{FF2B5EF4-FFF2-40B4-BE49-F238E27FC236}">
                <a16:creationId xmlns:a16="http://schemas.microsoft.com/office/drawing/2014/main" id="{700F7F99-9AE2-7549-A1CE-BD18A1C460BA}"/>
              </a:ext>
            </a:extLst>
          </p:cNvPr>
          <p:cNvSpPr txBox="1"/>
          <p:nvPr/>
        </p:nvSpPr>
        <p:spPr>
          <a:xfrm>
            <a:off x="1296228" y="705426"/>
            <a:ext cx="2100775" cy="276999"/>
          </a:xfrm>
          <a:prstGeom prst="rect">
            <a:avLst/>
          </a:prstGeom>
          <a:noFill/>
        </p:spPr>
        <p:txBody>
          <a:bodyPr wrap="square" rtlCol="0">
            <a:spAutoFit/>
          </a:bodyPr>
          <a:lstStyle/>
          <a:p>
            <a:pPr algn="ctr"/>
            <a:r>
              <a:rPr lang="en-US" sz="1200" b="1" i="1" dirty="0">
                <a:solidFill>
                  <a:schemeClr val="accent5"/>
                </a:solidFill>
                <a:latin typeface="Arial" panose="020B0604020202020204" pitchFamily="34" charset="0"/>
                <a:cs typeface="Arial" panose="020B0604020202020204" pitchFamily="34" charset="0"/>
              </a:rPr>
              <a:t>Whole-genome </a:t>
            </a:r>
            <a:r>
              <a:rPr lang="en-US" sz="1200" b="1" i="1" dirty="0" err="1">
                <a:solidFill>
                  <a:schemeClr val="accent5"/>
                </a:solidFill>
                <a:latin typeface="Arial" panose="020B0604020202020204" pitchFamily="34" charset="0"/>
                <a:cs typeface="Arial" panose="020B0604020202020204" pitchFamily="34" charset="0"/>
              </a:rPr>
              <a:t>seq</a:t>
            </a:r>
            <a:endParaRPr lang="en-US" sz="1200" b="1" i="1" dirty="0">
              <a:solidFill>
                <a:schemeClr val="accent5"/>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5E30132-5729-9547-A8CE-AA2D39A6B040}"/>
              </a:ext>
            </a:extLst>
          </p:cNvPr>
          <p:cNvSpPr txBox="1"/>
          <p:nvPr/>
        </p:nvSpPr>
        <p:spPr>
          <a:xfrm>
            <a:off x="5383852" y="667326"/>
            <a:ext cx="2318006" cy="276999"/>
          </a:xfrm>
          <a:prstGeom prst="rect">
            <a:avLst/>
          </a:prstGeom>
          <a:noFill/>
        </p:spPr>
        <p:txBody>
          <a:bodyPr wrap="square" rtlCol="0">
            <a:spAutoFit/>
          </a:bodyPr>
          <a:lstStyle/>
          <a:p>
            <a:pPr algn="ctr"/>
            <a:r>
              <a:rPr lang="en-US" sz="1200" b="1" i="1" dirty="0">
                <a:solidFill>
                  <a:schemeClr val="accent5"/>
                </a:solidFill>
                <a:latin typeface="Arial" panose="020B0604020202020204" pitchFamily="34" charset="0"/>
                <a:cs typeface="Arial" panose="020B0604020202020204" pitchFamily="34" charset="0"/>
              </a:rPr>
              <a:t>Strand-</a:t>
            </a:r>
            <a:r>
              <a:rPr lang="en-US" sz="1200" b="1" i="1" dirty="0" err="1">
                <a:solidFill>
                  <a:schemeClr val="accent5"/>
                </a:solidFill>
                <a:latin typeface="Arial" panose="020B0604020202020204" pitchFamily="34" charset="0"/>
                <a:cs typeface="Arial" panose="020B0604020202020204" pitchFamily="34" charset="0"/>
              </a:rPr>
              <a:t>seq</a:t>
            </a:r>
            <a:endParaRPr lang="en-US" sz="1200" b="1" i="1" dirty="0">
              <a:solidFill>
                <a:schemeClr val="accent5"/>
              </a:solidFill>
              <a:latin typeface="Arial" panose="020B0604020202020204" pitchFamily="34" charset="0"/>
              <a:cs typeface="Arial" panose="020B0604020202020204"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DAA89707-F04D-CF4D-907F-2CC1D7C8BBD9}"/>
              </a:ext>
            </a:extLst>
          </p:cNvPr>
          <p:cNvPicPr>
            <a:picLocks noChangeAspect="1"/>
          </p:cNvPicPr>
          <p:nvPr/>
        </p:nvPicPr>
        <p:blipFill>
          <a:blip r:embed="rId3"/>
          <a:stretch>
            <a:fillRect/>
          </a:stretch>
        </p:blipFill>
        <p:spPr>
          <a:xfrm>
            <a:off x="838490" y="1656299"/>
            <a:ext cx="3489913" cy="2483874"/>
          </a:xfrm>
          <a:prstGeom prst="rect">
            <a:avLst/>
          </a:prstGeom>
        </p:spPr>
      </p:pic>
      <p:pic>
        <p:nvPicPr>
          <p:cNvPr id="12" name="Picture 11">
            <a:extLst>
              <a:ext uri="{FF2B5EF4-FFF2-40B4-BE49-F238E27FC236}">
                <a16:creationId xmlns:a16="http://schemas.microsoft.com/office/drawing/2014/main" id="{10A73E90-FABA-BB44-8A7B-0159ACA470D8}"/>
              </a:ext>
            </a:extLst>
          </p:cNvPr>
          <p:cNvPicPr>
            <a:picLocks noChangeAspect="1"/>
          </p:cNvPicPr>
          <p:nvPr/>
        </p:nvPicPr>
        <p:blipFill>
          <a:blip r:embed="rId4"/>
          <a:stretch>
            <a:fillRect/>
          </a:stretch>
        </p:blipFill>
        <p:spPr>
          <a:xfrm>
            <a:off x="4815599" y="1671473"/>
            <a:ext cx="3449252" cy="2483874"/>
          </a:xfrm>
          <a:prstGeom prst="rect">
            <a:avLst/>
          </a:prstGeom>
        </p:spPr>
      </p:pic>
    </p:spTree>
    <p:extLst>
      <p:ext uri="{BB962C8B-B14F-4D97-AF65-F5344CB8AC3E}">
        <p14:creationId xmlns:p14="http://schemas.microsoft.com/office/powerpoint/2010/main" val="25061939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624</TotalTime>
  <Words>1736</Words>
  <Application>Microsoft Macintosh PowerPoint</Application>
  <PresentationFormat>On-screen Show (4:3)</PresentationFormat>
  <Paragraphs>155</Paragraphs>
  <Slides>18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Hyobin Jeong</dc:creator>
  <cp:lastModifiedBy>Hyobin Jeong</cp:lastModifiedBy>
  <cp:revision>118</cp:revision>
  <cp:lastPrinted>2019-04-28T09:51:56Z</cp:lastPrinted>
  <dcterms:created xsi:type="dcterms:W3CDTF">2019-04-19T09:58:42Z</dcterms:created>
  <dcterms:modified xsi:type="dcterms:W3CDTF">2019-04-28T09:53:49Z</dcterms:modified>
</cp:coreProperties>
</file>